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04" r:id="rId3"/>
    <p:sldId id="303" r:id="rId4"/>
    <p:sldId id="308" r:id="rId5"/>
    <p:sldId id="306" r:id="rId6"/>
    <p:sldId id="260" r:id="rId7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NEC Brayan Rodríguez" initials="IB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B69"/>
    <a:srgbClr val="FFDEA3"/>
    <a:srgbClr val="A7BCE3"/>
    <a:srgbClr val="B1E9E8"/>
    <a:srgbClr val="D8BFEB"/>
    <a:srgbClr val="DDFFDD"/>
    <a:srgbClr val="FFCC97"/>
    <a:srgbClr val="79C2C1"/>
    <a:srgbClr val="8FBBA5"/>
    <a:srgbClr val="FFE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08" autoAdjust="0"/>
    <p:restoredTop sz="96405"/>
  </p:normalViewPr>
  <p:slideViewPr>
    <p:cSldViewPr snapToGrid="0" snapToObjects="1">
      <p:cViewPr varScale="1">
        <p:scale>
          <a:sx n="110" d="100"/>
          <a:sy n="110" d="100"/>
        </p:scale>
        <p:origin x="114" y="15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B805-BF4A-421E-B0F6-D51521039890}" type="datetimeFigureOut">
              <a:rPr lang="es-EC" smtClean="0"/>
              <a:t>22/11/2022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4D477-B98C-410E-92A2-883157D3ABE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45304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6F13414-8F03-A442-8ACD-2DC9B0A2CB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35410B-9B5C-1D48-ACA9-2246B305F5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presentación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21AF1D1-197D-4A4F-9050-E4D3275633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63823"/>
            <a:ext cx="9144000" cy="65500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5728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BEF04C5-841F-5A4D-8783-DCC177228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BD8743C-6899-8944-AB92-EAB5AE3FB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9696" y="2681415"/>
            <a:ext cx="8517753" cy="1112109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x-non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5BCDE19-0EEF-0943-B986-6235A0F990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9696" y="4008696"/>
            <a:ext cx="8517753" cy="563305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xmlns="" id="{238A4921-827D-E746-ACF8-162C8F4141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0306" y="987146"/>
            <a:ext cx="1665287" cy="1257694"/>
          </a:xfrm>
        </p:spPr>
        <p:txBody>
          <a:bodyPr>
            <a:noAutofit/>
          </a:bodyPr>
          <a:lstStyle>
            <a:lvl1pPr marL="0" indent="0" algn="ctr">
              <a:buNone/>
              <a:defRPr sz="8800" b="1">
                <a:solidFill>
                  <a:srgbClr val="5E71FF"/>
                </a:solidFill>
              </a:defRPr>
            </a:lvl1pPr>
          </a:lstStyle>
          <a:p>
            <a:pPr lvl="0"/>
            <a:r>
              <a:rPr lang="es-MX" dirty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8439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C82C9D5-7EBB-B246-ABB9-5DCE94B355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Marcador de texto 12">
            <a:extLst>
              <a:ext uri="{FF2B5EF4-FFF2-40B4-BE49-F238E27FC236}">
                <a16:creationId xmlns:a16="http://schemas.microsoft.com/office/drawing/2014/main" xmlns="" id="{5AA863C6-E4BB-7246-8E29-38C1A6D523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9590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3A6E091-7C03-A443-A6D2-38D7BDCE8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8DAAF717-D746-FE4F-A5F1-E3136E0F16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2758" y="0"/>
            <a:ext cx="43565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50ADB42-67F8-B244-80CB-7A4A6F8B81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7822" y="340411"/>
            <a:ext cx="7737389" cy="67284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1F285D"/>
                </a:solidFill>
              </a:defRPr>
            </a:lvl1pPr>
          </a:lstStyle>
          <a:p>
            <a:r>
              <a:rPr lang="es-ES" dirty="0"/>
              <a:t>Editar título</a:t>
            </a:r>
            <a:endParaRPr lang="x-none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FE0C7826-BD6F-3F44-93EE-AB675BEF6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7822" y="1012825"/>
            <a:ext cx="7737475" cy="45762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646481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16459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872A9304-47E7-E44B-BC9B-3F5C92870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BABDA2-023C-7945-BF86-BEAA5004E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7FA23C8-2E4E-5046-8259-E2E213978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C005DD2-86EC-2440-A7E7-B841DBFD7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EA569-A74A-4F40-B8C4-0DF053AB9BE6}" type="datetimeFigureOut">
              <a:rPr lang="x-none" smtClean="0"/>
              <a:t>22/11/2022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AAEDE95-BF79-354F-9D02-2C24B8EB6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348DA7-A2C8-4B42-8734-0C9E18D34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5D62-19B0-8644-950B-6F136B21E2CE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413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E74EF7-2C04-A342-AAD9-E694CF9B7F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Prueba Piloto-ENESEM </a:t>
            </a:r>
            <a:r>
              <a:rPr lang="es-EC" dirty="0" smtClean="0"/>
              <a:t>2022</a:t>
            </a:r>
            <a:endParaRPr lang="x-none" dirty="0"/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xmlns="" id="{7501EF41-F281-6D48-9E26-1B14A4817180}"/>
              </a:ext>
            </a:extLst>
          </p:cNvPr>
          <p:cNvSpPr/>
          <p:nvPr/>
        </p:nvSpPr>
        <p:spPr>
          <a:xfrm>
            <a:off x="1524000" y="4485080"/>
            <a:ext cx="2785110" cy="480291"/>
          </a:xfrm>
          <a:prstGeom prst="roundRect">
            <a:avLst/>
          </a:prstGeom>
          <a:solidFill>
            <a:srgbClr val="5E7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2400" dirty="0" smtClean="0"/>
              <a:t>Noviembre, </a:t>
            </a:r>
            <a:r>
              <a:rPr lang="es-EC" sz="2400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5884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/>
              <a:t>Prueba Piloto - ENESEM 2022</a:t>
            </a:r>
            <a:endParaRPr lang="x-none" sz="280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9DA794A-A9ED-D74B-9816-ABA56B940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368" y="965727"/>
            <a:ext cx="7737475" cy="457629"/>
          </a:xfrm>
        </p:spPr>
        <p:txBody>
          <a:bodyPr>
            <a:normAutofit/>
          </a:bodyPr>
          <a:lstStyle/>
          <a:p>
            <a:r>
              <a:rPr lang="es-EC" sz="2000" b="1" dirty="0" smtClean="0"/>
              <a:t>Objetivo de la prueba piloto</a:t>
            </a:r>
          </a:p>
          <a:p>
            <a:endParaRPr lang="x-none" sz="2000" b="1" dirty="0"/>
          </a:p>
        </p:txBody>
      </p:sp>
      <p:sp>
        <p:nvSpPr>
          <p:cNvPr id="6" name="CuadroTexto 5"/>
          <p:cNvSpPr txBox="1"/>
          <p:nvPr/>
        </p:nvSpPr>
        <p:spPr>
          <a:xfrm>
            <a:off x="1107228" y="1403903"/>
            <a:ext cx="104830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400" dirty="0" smtClean="0">
                <a:solidFill>
                  <a:srgbClr val="646481"/>
                </a:solidFill>
              </a:rPr>
              <a:t>Comprobar </a:t>
            </a:r>
            <a:r>
              <a:rPr lang="es-EC" sz="1400" dirty="0">
                <a:solidFill>
                  <a:srgbClr val="646481"/>
                </a:solidFill>
              </a:rPr>
              <a:t>la funcionalidad, completitud, claridad y eficacia del instrumento de recolección, así como, medir los tiempos de ejecución y la comprensión de las preguntas y/o variables, en el marco de las mejoras continuas que se realizan a la metodología de la ENESEM. </a:t>
            </a:r>
            <a:endParaRPr lang="es-EC" sz="1400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A9DA794A-A9ED-D74B-9816-ABA56B940347}"/>
              </a:ext>
            </a:extLst>
          </p:cNvPr>
          <p:cNvSpPr txBox="1">
            <a:spLocks/>
          </p:cNvSpPr>
          <p:nvPr/>
        </p:nvSpPr>
        <p:spPr>
          <a:xfrm>
            <a:off x="377368" y="2162947"/>
            <a:ext cx="7737475" cy="4576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64648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b="1" dirty="0" smtClean="0"/>
              <a:t>Particularidades de la prueba piloto</a:t>
            </a:r>
            <a:endParaRPr lang="x-none" sz="2000" b="1" dirty="0"/>
          </a:p>
        </p:txBody>
      </p:sp>
      <p:sp>
        <p:nvSpPr>
          <p:cNvPr id="10" name="CuadroTexto 9"/>
          <p:cNvSpPr txBox="1"/>
          <p:nvPr/>
        </p:nvSpPr>
        <p:spPr>
          <a:xfrm>
            <a:off x="626023" y="6105398"/>
            <a:ext cx="10346773" cy="4154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x-none"/>
            </a:defPPr>
            <a:lvl1pPr algn="ctr"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just"/>
            <a:r>
              <a:rPr lang="es-EC" sz="1000" dirty="0" smtClean="0"/>
              <a:t>Nota:</a:t>
            </a:r>
            <a:r>
              <a:rPr lang="es-EC" sz="1000" b="0" dirty="0" smtClean="0"/>
              <a:t> En la prueba piloto se investigan las nuevas preguntas que </a:t>
            </a:r>
            <a:r>
              <a:rPr lang="es-EC" sz="1100" b="0" dirty="0" smtClean="0"/>
              <a:t>surgieron</a:t>
            </a:r>
            <a:r>
              <a:rPr lang="es-EC" sz="1000" b="0" dirty="0" smtClean="0"/>
              <a:t> de las necesidades de los usuarios. El Capítulo 11 se investiga íntegramente dado que  se reestructuraron algunas preguntas para un mejor entendimiento y manejo de la encuesta. Además se excluyen del pilotaje a los Capítulos del 1 al 10.</a:t>
            </a:r>
          </a:p>
        </p:txBody>
      </p:sp>
      <p:sp>
        <p:nvSpPr>
          <p:cNvPr id="11" name="Marcador de texto 3"/>
          <p:cNvSpPr>
            <a:spLocks noGrp="1"/>
          </p:cNvSpPr>
          <p:nvPr>
            <p:ph type="body" sz="quarter" idx="11"/>
          </p:nvPr>
        </p:nvSpPr>
        <p:spPr>
          <a:xfrm>
            <a:off x="11032733" y="6311529"/>
            <a:ext cx="842962" cy="534596"/>
          </a:xfrm>
        </p:spPr>
        <p:txBody>
          <a:bodyPr/>
          <a:lstStyle/>
          <a:p>
            <a:r>
              <a:rPr lang="es-EC" dirty="0" smtClean="0"/>
              <a:t>1</a:t>
            </a:r>
            <a:endParaRPr lang="es-EC" dirty="0"/>
          </a:p>
        </p:txBody>
      </p:sp>
      <p:grpSp>
        <p:nvGrpSpPr>
          <p:cNvPr id="56" name="55 Grupo"/>
          <p:cNvGrpSpPr/>
          <p:nvPr/>
        </p:nvGrpSpPr>
        <p:grpSpPr>
          <a:xfrm>
            <a:off x="1344564" y="2585230"/>
            <a:ext cx="9498669" cy="3273142"/>
            <a:chOff x="453900" y="912950"/>
            <a:chExt cx="8313931" cy="3823686"/>
          </a:xfrm>
        </p:grpSpPr>
        <p:grpSp>
          <p:nvGrpSpPr>
            <p:cNvPr id="57" name="56 Grupo"/>
            <p:cNvGrpSpPr/>
            <p:nvPr/>
          </p:nvGrpSpPr>
          <p:grpSpPr>
            <a:xfrm>
              <a:off x="453900" y="1291354"/>
              <a:ext cx="8313931" cy="3445282"/>
              <a:chOff x="453900" y="1291354"/>
              <a:chExt cx="8313931" cy="3445282"/>
            </a:xfrm>
          </p:grpSpPr>
          <p:sp>
            <p:nvSpPr>
              <p:cNvPr id="59" name="Google Shape;154;p18"/>
              <p:cNvSpPr/>
              <p:nvPr/>
            </p:nvSpPr>
            <p:spPr>
              <a:xfrm>
                <a:off x="2559975" y="1763300"/>
                <a:ext cx="1911600" cy="2954400"/>
              </a:xfrm>
              <a:prstGeom prst="roundRect">
                <a:avLst>
                  <a:gd name="adj" fmla="val 7000"/>
                </a:avLst>
              </a:prstGeom>
              <a:solidFill>
                <a:srgbClr val="BAE0D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156;p18"/>
              <p:cNvSpPr/>
              <p:nvPr/>
            </p:nvSpPr>
            <p:spPr>
              <a:xfrm rot="10800000" flipH="1">
                <a:off x="2559983" y="4247245"/>
                <a:ext cx="1911600" cy="473859"/>
              </a:xfrm>
              <a:prstGeom prst="round2SameRect">
                <a:avLst>
                  <a:gd name="adj1" fmla="val 25594"/>
                  <a:gd name="adj2" fmla="val 0"/>
                </a:avLst>
              </a:prstGeom>
              <a:solidFill>
                <a:srgbClr val="79C2C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158;p18"/>
              <p:cNvSpPr/>
              <p:nvPr/>
            </p:nvSpPr>
            <p:spPr>
              <a:xfrm>
                <a:off x="2559983" y="1763443"/>
                <a:ext cx="1911600" cy="848700"/>
              </a:xfrm>
              <a:prstGeom prst="round2SameRect">
                <a:avLst>
                  <a:gd name="adj1" fmla="val 9707"/>
                  <a:gd name="adj2" fmla="val 0"/>
                </a:avLst>
              </a:prstGeom>
              <a:solidFill>
                <a:srgbClr val="79C2C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kern="0" dirty="0">
                    <a:solidFill>
                      <a:srgbClr val="000000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Herramienta de recolección</a:t>
                </a:r>
              </a:p>
            </p:txBody>
          </p:sp>
          <p:sp>
            <p:nvSpPr>
              <p:cNvPr id="62" name="Google Shape;159;p18"/>
              <p:cNvSpPr/>
              <p:nvPr/>
            </p:nvSpPr>
            <p:spPr>
              <a:xfrm>
                <a:off x="453900" y="1291354"/>
                <a:ext cx="1911600" cy="2953500"/>
              </a:xfrm>
              <a:prstGeom prst="roundRect">
                <a:avLst>
                  <a:gd name="adj" fmla="val 7000"/>
                </a:avLst>
              </a:prstGeom>
              <a:solidFill>
                <a:srgbClr val="EEEEED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160;p18"/>
              <p:cNvSpPr/>
              <p:nvPr/>
            </p:nvSpPr>
            <p:spPr>
              <a:xfrm>
                <a:off x="4666075" y="1366087"/>
                <a:ext cx="1911600" cy="2954400"/>
              </a:xfrm>
              <a:prstGeom prst="roundRect">
                <a:avLst>
                  <a:gd name="adj" fmla="val 7000"/>
                </a:avLst>
              </a:prstGeom>
              <a:solidFill>
                <a:srgbClr val="FFEDB3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162;p18"/>
              <p:cNvSpPr/>
              <p:nvPr/>
            </p:nvSpPr>
            <p:spPr>
              <a:xfrm rot="10800000" flipH="1">
                <a:off x="4666067" y="3840357"/>
                <a:ext cx="1911600" cy="473859"/>
              </a:xfrm>
              <a:prstGeom prst="round2SameRect">
                <a:avLst>
                  <a:gd name="adj1" fmla="val 25594"/>
                  <a:gd name="adj2" fmla="val 0"/>
                </a:avLst>
              </a:prstGeom>
              <a:solidFill>
                <a:srgbClr val="FFCB69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164;p18"/>
              <p:cNvSpPr/>
              <p:nvPr/>
            </p:nvSpPr>
            <p:spPr>
              <a:xfrm>
                <a:off x="4666067" y="1366080"/>
                <a:ext cx="1911600" cy="848700"/>
              </a:xfrm>
              <a:prstGeom prst="round2SameRect">
                <a:avLst>
                  <a:gd name="adj1" fmla="val 9707"/>
                  <a:gd name="adj2" fmla="val 0"/>
                </a:avLst>
              </a:prstGeom>
              <a:solidFill>
                <a:srgbClr val="FFCB69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sz="1700" kern="0" dirty="0" smtClean="0">
                    <a:solidFill>
                      <a:srgbClr val="000000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Periodo </a:t>
                </a:r>
                <a:r>
                  <a:rPr lang="es-EC" sz="1700" kern="0" dirty="0">
                    <a:solidFill>
                      <a:srgbClr val="000000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de referencia</a:t>
                </a:r>
              </a:p>
            </p:txBody>
          </p:sp>
          <p:sp>
            <p:nvSpPr>
              <p:cNvPr id="66" name="Google Shape;165;p18"/>
              <p:cNvSpPr/>
              <p:nvPr/>
            </p:nvSpPr>
            <p:spPr>
              <a:xfrm>
                <a:off x="6772150" y="1763300"/>
                <a:ext cx="1911600" cy="2954400"/>
              </a:xfrm>
              <a:prstGeom prst="roundRect">
                <a:avLst>
                  <a:gd name="adj" fmla="val 7000"/>
                </a:avLst>
              </a:prstGeom>
              <a:solidFill>
                <a:srgbClr val="C6DCF0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167;p18"/>
              <p:cNvSpPr/>
              <p:nvPr/>
            </p:nvSpPr>
            <p:spPr>
              <a:xfrm rot="10800000" flipH="1">
                <a:off x="6772150" y="4247245"/>
                <a:ext cx="1911600" cy="473859"/>
              </a:xfrm>
              <a:prstGeom prst="round2SameRect">
                <a:avLst>
                  <a:gd name="adj1" fmla="val 25594"/>
                  <a:gd name="adj2" fmla="val 0"/>
                </a:avLst>
              </a:prstGeom>
              <a:solidFill>
                <a:srgbClr val="8BB8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169;p18"/>
              <p:cNvSpPr/>
              <p:nvPr/>
            </p:nvSpPr>
            <p:spPr>
              <a:xfrm>
                <a:off x="6772150" y="1763443"/>
                <a:ext cx="1911600" cy="848700"/>
              </a:xfrm>
              <a:prstGeom prst="round2SameRect">
                <a:avLst>
                  <a:gd name="adj1" fmla="val 9707"/>
                  <a:gd name="adj2" fmla="val 0"/>
                </a:avLst>
              </a:prstGeom>
              <a:solidFill>
                <a:srgbClr val="8BB8E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kern="0" dirty="0">
                    <a:solidFill>
                      <a:srgbClr val="000000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Capítulos de investigación</a:t>
                </a:r>
              </a:p>
            </p:txBody>
          </p:sp>
          <p:grpSp>
            <p:nvGrpSpPr>
              <p:cNvPr id="69" name="Google Shape;170;p18"/>
              <p:cNvGrpSpPr/>
              <p:nvPr/>
            </p:nvGrpSpPr>
            <p:grpSpPr>
              <a:xfrm>
                <a:off x="681738" y="2342060"/>
                <a:ext cx="1455925" cy="1433594"/>
                <a:chOff x="681738" y="2808785"/>
                <a:chExt cx="1455925" cy="1433594"/>
              </a:xfrm>
            </p:grpSpPr>
            <p:sp>
              <p:nvSpPr>
                <p:cNvPr id="91" name="Google Shape;171;p18"/>
                <p:cNvSpPr txBox="1"/>
                <p:nvPr/>
              </p:nvSpPr>
              <p:spPr>
                <a:xfrm>
                  <a:off x="683563" y="3524623"/>
                  <a:ext cx="1454100" cy="7177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82875" tIns="182875" rIns="182875" bIns="182875" anchor="ctr" anchorCtr="0">
                  <a:noAutofit/>
                </a:bodyPr>
                <a:lstStyle/>
                <a:p>
                  <a:pPr lvl="0" algn="ctr">
                    <a:buClr>
                      <a:srgbClr val="000000"/>
                    </a:buClr>
                    <a:buSzPts val="1100"/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Distrito Metropolitano de Quito.</a:t>
                  </a:r>
                </a:p>
              </p:txBody>
            </p:sp>
            <p:sp>
              <p:nvSpPr>
                <p:cNvPr id="92" name="Google Shape;172;p18"/>
                <p:cNvSpPr/>
                <p:nvPr/>
              </p:nvSpPr>
              <p:spPr>
                <a:xfrm>
                  <a:off x="681738" y="2808785"/>
                  <a:ext cx="1454100" cy="4299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noAutofit/>
                </a:bodyPr>
                <a:lstStyle/>
                <a:p>
                  <a:pPr lvl="0" algn="ctr">
                    <a:buClr>
                      <a:srgbClr val="000000"/>
                    </a:buClr>
                    <a:buSzPts val="1100"/>
                  </a:pPr>
                  <a:r>
                    <a:rPr lang="es-EC" sz="2000" kern="0" dirty="0">
                      <a:solidFill>
                        <a:srgbClr val="000000"/>
                      </a:solidFill>
                      <a:latin typeface="Fira Sans Extra Condensed Medium"/>
                      <a:ea typeface="Fira Sans Extra Condensed Medium"/>
                      <a:cs typeface="Fira Sans Extra Condensed Medium"/>
                      <a:sym typeface="Fira Sans Extra Condensed Medium"/>
                    </a:rPr>
                    <a:t>Lugar de investigación</a:t>
                  </a:r>
                </a:p>
              </p:txBody>
            </p:sp>
          </p:grpSp>
          <p:grpSp>
            <p:nvGrpSpPr>
              <p:cNvPr id="70" name="Google Shape;173;p18"/>
              <p:cNvGrpSpPr/>
              <p:nvPr/>
            </p:nvGrpSpPr>
            <p:grpSpPr>
              <a:xfrm>
                <a:off x="1123670" y="1555790"/>
                <a:ext cx="572060" cy="572687"/>
                <a:chOff x="-61784125" y="1777650"/>
                <a:chExt cx="316650" cy="317050"/>
              </a:xfrm>
            </p:grpSpPr>
            <p:sp>
              <p:nvSpPr>
                <p:cNvPr id="87" name="Google Shape;174;p18"/>
                <p:cNvSpPr/>
                <p:nvPr/>
              </p:nvSpPr>
              <p:spPr>
                <a:xfrm>
                  <a:off x="-61688025" y="1777650"/>
                  <a:ext cx="124450" cy="1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8" h="5372" extrusionOk="0">
                      <a:moveTo>
                        <a:pt x="2497" y="845"/>
                      </a:moveTo>
                      <a:cubicBezTo>
                        <a:pt x="2709" y="845"/>
                        <a:pt x="2922" y="922"/>
                        <a:pt x="3088" y="1087"/>
                      </a:cubicBezTo>
                      <a:cubicBezTo>
                        <a:pt x="3277" y="1276"/>
                        <a:pt x="3340" y="1591"/>
                        <a:pt x="3277" y="1906"/>
                      </a:cubicBezTo>
                      <a:cubicBezTo>
                        <a:pt x="3182" y="2190"/>
                        <a:pt x="2993" y="2410"/>
                        <a:pt x="2709" y="2442"/>
                      </a:cubicBezTo>
                      <a:cubicBezTo>
                        <a:pt x="2625" y="2467"/>
                        <a:pt x="2545" y="2479"/>
                        <a:pt x="2469" y="2479"/>
                      </a:cubicBezTo>
                      <a:cubicBezTo>
                        <a:pt x="2259" y="2479"/>
                        <a:pt x="2075" y="2391"/>
                        <a:pt x="1890" y="2253"/>
                      </a:cubicBezTo>
                      <a:cubicBezTo>
                        <a:pt x="1701" y="2032"/>
                        <a:pt x="1607" y="1717"/>
                        <a:pt x="1701" y="1434"/>
                      </a:cubicBezTo>
                      <a:cubicBezTo>
                        <a:pt x="1800" y="1059"/>
                        <a:pt x="2145" y="845"/>
                        <a:pt x="2497" y="845"/>
                      </a:cubicBezTo>
                      <a:close/>
                      <a:moveTo>
                        <a:pt x="2520" y="3324"/>
                      </a:moveTo>
                      <a:cubicBezTo>
                        <a:pt x="3277" y="3324"/>
                        <a:pt x="3907" y="3828"/>
                        <a:pt x="4096" y="4553"/>
                      </a:cubicBezTo>
                      <a:lnTo>
                        <a:pt x="914" y="4553"/>
                      </a:lnTo>
                      <a:cubicBezTo>
                        <a:pt x="1103" y="3828"/>
                        <a:pt x="1733" y="3324"/>
                        <a:pt x="2520" y="3324"/>
                      </a:cubicBezTo>
                      <a:close/>
                      <a:moveTo>
                        <a:pt x="2510" y="1"/>
                      </a:moveTo>
                      <a:cubicBezTo>
                        <a:pt x="1805" y="1"/>
                        <a:pt x="1113" y="455"/>
                        <a:pt x="914" y="1213"/>
                      </a:cubicBezTo>
                      <a:cubicBezTo>
                        <a:pt x="756" y="1780"/>
                        <a:pt x="914" y="2347"/>
                        <a:pt x="1292" y="2789"/>
                      </a:cubicBezTo>
                      <a:cubicBezTo>
                        <a:pt x="567" y="3198"/>
                        <a:pt x="0" y="3986"/>
                        <a:pt x="0" y="4931"/>
                      </a:cubicBezTo>
                      <a:cubicBezTo>
                        <a:pt x="0" y="5183"/>
                        <a:pt x="189" y="5372"/>
                        <a:pt x="441" y="5372"/>
                      </a:cubicBezTo>
                      <a:lnTo>
                        <a:pt x="4568" y="5372"/>
                      </a:lnTo>
                      <a:cubicBezTo>
                        <a:pt x="4820" y="5372"/>
                        <a:pt x="4978" y="5183"/>
                        <a:pt x="4978" y="4931"/>
                      </a:cubicBezTo>
                      <a:cubicBezTo>
                        <a:pt x="4978" y="3986"/>
                        <a:pt x="4442" y="3198"/>
                        <a:pt x="3718" y="2789"/>
                      </a:cubicBezTo>
                      <a:cubicBezTo>
                        <a:pt x="3907" y="2568"/>
                        <a:pt x="4033" y="2347"/>
                        <a:pt x="4096" y="2064"/>
                      </a:cubicBezTo>
                      <a:cubicBezTo>
                        <a:pt x="4253" y="1528"/>
                        <a:pt x="4096" y="930"/>
                        <a:pt x="3655" y="489"/>
                      </a:cubicBezTo>
                      <a:cubicBezTo>
                        <a:pt x="3331" y="153"/>
                        <a:pt x="2918" y="1"/>
                        <a:pt x="251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175;p18"/>
                <p:cNvSpPr/>
                <p:nvPr/>
              </p:nvSpPr>
              <p:spPr>
                <a:xfrm>
                  <a:off x="-61784125" y="1959725"/>
                  <a:ext cx="124450" cy="13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8" h="5399" extrusionOk="0">
                      <a:moveTo>
                        <a:pt x="2482" y="848"/>
                      </a:moveTo>
                      <a:cubicBezTo>
                        <a:pt x="2688" y="848"/>
                        <a:pt x="2895" y="921"/>
                        <a:pt x="3056" y="1082"/>
                      </a:cubicBezTo>
                      <a:cubicBezTo>
                        <a:pt x="3245" y="1271"/>
                        <a:pt x="3340" y="1586"/>
                        <a:pt x="3245" y="1901"/>
                      </a:cubicBezTo>
                      <a:cubicBezTo>
                        <a:pt x="3182" y="2185"/>
                        <a:pt x="2993" y="2437"/>
                        <a:pt x="2710" y="2468"/>
                      </a:cubicBezTo>
                      <a:cubicBezTo>
                        <a:pt x="2633" y="2483"/>
                        <a:pt x="2559" y="2491"/>
                        <a:pt x="2487" y="2491"/>
                      </a:cubicBezTo>
                      <a:cubicBezTo>
                        <a:pt x="2261" y="2491"/>
                        <a:pt x="2058" y="2415"/>
                        <a:pt x="1891" y="2248"/>
                      </a:cubicBezTo>
                      <a:cubicBezTo>
                        <a:pt x="1670" y="2059"/>
                        <a:pt x="1607" y="1743"/>
                        <a:pt x="1670" y="1428"/>
                      </a:cubicBezTo>
                      <a:cubicBezTo>
                        <a:pt x="1770" y="1068"/>
                        <a:pt x="2124" y="848"/>
                        <a:pt x="2482" y="848"/>
                      </a:cubicBezTo>
                      <a:close/>
                      <a:moveTo>
                        <a:pt x="2458" y="3319"/>
                      </a:moveTo>
                      <a:cubicBezTo>
                        <a:pt x="3245" y="3319"/>
                        <a:pt x="3907" y="3854"/>
                        <a:pt x="4096" y="4547"/>
                      </a:cubicBezTo>
                      <a:lnTo>
                        <a:pt x="883" y="4547"/>
                      </a:lnTo>
                      <a:cubicBezTo>
                        <a:pt x="1040" y="3886"/>
                        <a:pt x="1733" y="3319"/>
                        <a:pt x="2458" y="3319"/>
                      </a:cubicBezTo>
                      <a:close/>
                      <a:moveTo>
                        <a:pt x="2509" y="1"/>
                      </a:moveTo>
                      <a:cubicBezTo>
                        <a:pt x="1812" y="1"/>
                        <a:pt x="1143" y="437"/>
                        <a:pt x="946" y="1208"/>
                      </a:cubicBezTo>
                      <a:cubicBezTo>
                        <a:pt x="788" y="1806"/>
                        <a:pt x="946" y="2342"/>
                        <a:pt x="1324" y="2783"/>
                      </a:cubicBezTo>
                      <a:cubicBezTo>
                        <a:pt x="568" y="3224"/>
                        <a:pt x="32" y="4012"/>
                        <a:pt x="32" y="4957"/>
                      </a:cubicBezTo>
                      <a:cubicBezTo>
                        <a:pt x="0" y="5209"/>
                        <a:pt x="189" y="5398"/>
                        <a:pt x="410" y="5398"/>
                      </a:cubicBezTo>
                      <a:lnTo>
                        <a:pt x="4569" y="5398"/>
                      </a:lnTo>
                      <a:cubicBezTo>
                        <a:pt x="4789" y="5398"/>
                        <a:pt x="4978" y="5209"/>
                        <a:pt x="4978" y="4988"/>
                      </a:cubicBezTo>
                      <a:cubicBezTo>
                        <a:pt x="4978" y="4043"/>
                        <a:pt x="4474" y="3256"/>
                        <a:pt x="3718" y="2815"/>
                      </a:cubicBezTo>
                      <a:cubicBezTo>
                        <a:pt x="3939" y="2626"/>
                        <a:pt x="4033" y="2374"/>
                        <a:pt x="4128" y="2090"/>
                      </a:cubicBezTo>
                      <a:cubicBezTo>
                        <a:pt x="4285" y="1523"/>
                        <a:pt x="4128" y="924"/>
                        <a:pt x="3687" y="483"/>
                      </a:cubicBezTo>
                      <a:cubicBezTo>
                        <a:pt x="3346" y="155"/>
                        <a:pt x="2923" y="1"/>
                        <a:pt x="250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176;p18"/>
                <p:cNvSpPr/>
                <p:nvPr/>
              </p:nvSpPr>
              <p:spPr>
                <a:xfrm>
                  <a:off x="-61591150" y="1959725"/>
                  <a:ext cx="123675" cy="13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7" h="5367" extrusionOk="0">
                      <a:moveTo>
                        <a:pt x="2482" y="848"/>
                      </a:moveTo>
                      <a:cubicBezTo>
                        <a:pt x="2688" y="848"/>
                        <a:pt x="2895" y="921"/>
                        <a:pt x="3056" y="1082"/>
                      </a:cubicBezTo>
                      <a:cubicBezTo>
                        <a:pt x="3245" y="1271"/>
                        <a:pt x="3340" y="1586"/>
                        <a:pt x="3245" y="1901"/>
                      </a:cubicBezTo>
                      <a:cubicBezTo>
                        <a:pt x="3182" y="2185"/>
                        <a:pt x="2993" y="2437"/>
                        <a:pt x="2710" y="2468"/>
                      </a:cubicBezTo>
                      <a:cubicBezTo>
                        <a:pt x="2633" y="2483"/>
                        <a:pt x="2559" y="2491"/>
                        <a:pt x="2486" y="2491"/>
                      </a:cubicBezTo>
                      <a:cubicBezTo>
                        <a:pt x="2261" y="2491"/>
                        <a:pt x="2057" y="2415"/>
                        <a:pt x="1890" y="2248"/>
                      </a:cubicBezTo>
                      <a:cubicBezTo>
                        <a:pt x="1670" y="2059"/>
                        <a:pt x="1607" y="1743"/>
                        <a:pt x="1670" y="1428"/>
                      </a:cubicBezTo>
                      <a:cubicBezTo>
                        <a:pt x="1770" y="1068"/>
                        <a:pt x="2124" y="848"/>
                        <a:pt x="2482" y="848"/>
                      </a:cubicBezTo>
                      <a:close/>
                      <a:moveTo>
                        <a:pt x="2521" y="3382"/>
                      </a:moveTo>
                      <a:cubicBezTo>
                        <a:pt x="3308" y="3382"/>
                        <a:pt x="3938" y="3886"/>
                        <a:pt x="4127" y="4579"/>
                      </a:cubicBezTo>
                      <a:lnTo>
                        <a:pt x="882" y="4579"/>
                      </a:lnTo>
                      <a:cubicBezTo>
                        <a:pt x="1103" y="3886"/>
                        <a:pt x="1733" y="3382"/>
                        <a:pt x="2521" y="3382"/>
                      </a:cubicBezTo>
                      <a:close/>
                      <a:moveTo>
                        <a:pt x="2467" y="1"/>
                      </a:moveTo>
                      <a:cubicBezTo>
                        <a:pt x="1761" y="1"/>
                        <a:pt x="1080" y="437"/>
                        <a:pt x="882" y="1208"/>
                      </a:cubicBezTo>
                      <a:cubicBezTo>
                        <a:pt x="725" y="1806"/>
                        <a:pt x="882" y="2342"/>
                        <a:pt x="1292" y="2783"/>
                      </a:cubicBezTo>
                      <a:cubicBezTo>
                        <a:pt x="536" y="3224"/>
                        <a:pt x="0" y="4012"/>
                        <a:pt x="0" y="4957"/>
                      </a:cubicBezTo>
                      <a:cubicBezTo>
                        <a:pt x="0" y="5178"/>
                        <a:pt x="189" y="5367"/>
                        <a:pt x="378" y="5367"/>
                      </a:cubicBezTo>
                      <a:lnTo>
                        <a:pt x="4505" y="5367"/>
                      </a:lnTo>
                      <a:cubicBezTo>
                        <a:pt x="4757" y="5367"/>
                        <a:pt x="4946" y="5178"/>
                        <a:pt x="4946" y="4957"/>
                      </a:cubicBezTo>
                      <a:cubicBezTo>
                        <a:pt x="4946" y="4075"/>
                        <a:pt x="4442" y="3256"/>
                        <a:pt x="3686" y="2815"/>
                      </a:cubicBezTo>
                      <a:cubicBezTo>
                        <a:pt x="3875" y="2626"/>
                        <a:pt x="4001" y="2374"/>
                        <a:pt x="4096" y="2090"/>
                      </a:cubicBezTo>
                      <a:cubicBezTo>
                        <a:pt x="4253" y="1523"/>
                        <a:pt x="4096" y="924"/>
                        <a:pt x="3655" y="483"/>
                      </a:cubicBezTo>
                      <a:cubicBezTo>
                        <a:pt x="3314" y="155"/>
                        <a:pt x="2887" y="1"/>
                        <a:pt x="2467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" name="Google Shape;177;p18"/>
                <p:cNvSpPr/>
                <p:nvPr/>
              </p:nvSpPr>
              <p:spPr>
                <a:xfrm>
                  <a:off x="-61677800" y="1918625"/>
                  <a:ext cx="106350" cy="6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4" h="2498" extrusionOk="0">
                      <a:moveTo>
                        <a:pt x="2096" y="1"/>
                      </a:moveTo>
                      <a:cubicBezTo>
                        <a:pt x="1985" y="1"/>
                        <a:pt x="1875" y="48"/>
                        <a:pt x="1796" y="142"/>
                      </a:cubicBezTo>
                      <a:lnTo>
                        <a:pt x="158" y="1781"/>
                      </a:lnTo>
                      <a:cubicBezTo>
                        <a:pt x="1" y="1938"/>
                        <a:pt x="1" y="2222"/>
                        <a:pt x="158" y="2379"/>
                      </a:cubicBezTo>
                      <a:cubicBezTo>
                        <a:pt x="237" y="2458"/>
                        <a:pt x="339" y="2497"/>
                        <a:pt x="442" y="2497"/>
                      </a:cubicBezTo>
                      <a:cubicBezTo>
                        <a:pt x="544" y="2497"/>
                        <a:pt x="646" y="2458"/>
                        <a:pt x="725" y="2379"/>
                      </a:cubicBezTo>
                      <a:lnTo>
                        <a:pt x="2111" y="993"/>
                      </a:lnTo>
                      <a:lnTo>
                        <a:pt x="3498" y="2379"/>
                      </a:lnTo>
                      <a:cubicBezTo>
                        <a:pt x="3576" y="2458"/>
                        <a:pt x="3687" y="2497"/>
                        <a:pt x="3797" y="2497"/>
                      </a:cubicBezTo>
                      <a:cubicBezTo>
                        <a:pt x="3907" y="2497"/>
                        <a:pt x="4017" y="2458"/>
                        <a:pt x="4096" y="2379"/>
                      </a:cubicBezTo>
                      <a:cubicBezTo>
                        <a:pt x="4254" y="2222"/>
                        <a:pt x="4254" y="1938"/>
                        <a:pt x="4096" y="1781"/>
                      </a:cubicBezTo>
                      <a:lnTo>
                        <a:pt x="2395" y="142"/>
                      </a:lnTo>
                      <a:cubicBezTo>
                        <a:pt x="2316" y="48"/>
                        <a:pt x="2206" y="1"/>
                        <a:pt x="2096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1" name="Google Shape;178;p18"/>
              <p:cNvSpPr txBox="1"/>
              <p:nvPr/>
            </p:nvSpPr>
            <p:spPr>
              <a:xfrm>
                <a:off x="2788733" y="3326597"/>
                <a:ext cx="1454100" cy="717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82875" tIns="182875" rIns="182875" bIns="18287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sz="1200" kern="0" dirty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Formulario impreso </a:t>
                </a:r>
                <a:r>
                  <a:rPr lang="es-EC" sz="1200" kern="0" dirty="0" smtClean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y digital 2022 </a:t>
                </a:r>
                <a:r>
                  <a:rPr lang="es-EC" sz="1200" kern="0" dirty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(modo de prueba).</a:t>
                </a:r>
              </a:p>
            </p:txBody>
          </p:sp>
          <p:grpSp>
            <p:nvGrpSpPr>
              <p:cNvPr id="72" name="Google Shape;179;p18"/>
              <p:cNvGrpSpPr/>
              <p:nvPr/>
            </p:nvGrpSpPr>
            <p:grpSpPr>
              <a:xfrm>
                <a:off x="3291412" y="2706034"/>
                <a:ext cx="448743" cy="444045"/>
                <a:chOff x="1049375" y="2253747"/>
                <a:chExt cx="298525" cy="295400"/>
              </a:xfrm>
            </p:grpSpPr>
            <p:sp>
              <p:nvSpPr>
                <p:cNvPr id="83" name="Google Shape;180;p18"/>
                <p:cNvSpPr/>
                <p:nvPr/>
              </p:nvSpPr>
              <p:spPr>
                <a:xfrm>
                  <a:off x="1101350" y="2436950"/>
                  <a:ext cx="70125" cy="5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" h="2021" extrusionOk="0">
                      <a:moveTo>
                        <a:pt x="2473" y="0"/>
                      </a:moveTo>
                      <a:cubicBezTo>
                        <a:pt x="2377" y="0"/>
                        <a:pt x="2273" y="32"/>
                        <a:pt x="2206" y="99"/>
                      </a:cubicBezTo>
                      <a:lnTo>
                        <a:pt x="1072" y="1233"/>
                      </a:lnTo>
                      <a:lnTo>
                        <a:pt x="599" y="761"/>
                      </a:lnTo>
                      <a:cubicBezTo>
                        <a:pt x="536" y="713"/>
                        <a:pt x="449" y="690"/>
                        <a:pt x="363" y="690"/>
                      </a:cubicBezTo>
                      <a:cubicBezTo>
                        <a:pt x="276" y="690"/>
                        <a:pt x="189" y="713"/>
                        <a:pt x="126" y="761"/>
                      </a:cubicBezTo>
                      <a:cubicBezTo>
                        <a:pt x="0" y="887"/>
                        <a:pt x="0" y="1139"/>
                        <a:pt x="126" y="1233"/>
                      </a:cubicBezTo>
                      <a:lnTo>
                        <a:pt x="820" y="1958"/>
                      </a:lnTo>
                      <a:cubicBezTo>
                        <a:pt x="914" y="2021"/>
                        <a:pt x="977" y="2021"/>
                        <a:pt x="1072" y="2021"/>
                      </a:cubicBezTo>
                      <a:cubicBezTo>
                        <a:pt x="1135" y="2021"/>
                        <a:pt x="1261" y="1989"/>
                        <a:pt x="1292" y="1926"/>
                      </a:cubicBezTo>
                      <a:lnTo>
                        <a:pt x="2678" y="540"/>
                      </a:lnTo>
                      <a:cubicBezTo>
                        <a:pt x="2804" y="414"/>
                        <a:pt x="2804" y="162"/>
                        <a:pt x="2678" y="68"/>
                      </a:cubicBezTo>
                      <a:cubicBezTo>
                        <a:pt x="2634" y="24"/>
                        <a:pt x="2557" y="0"/>
                        <a:pt x="247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" name="Google Shape;181;p18"/>
                <p:cNvSpPr/>
                <p:nvPr/>
              </p:nvSpPr>
              <p:spPr>
                <a:xfrm>
                  <a:off x="1101350" y="2375926"/>
                  <a:ext cx="70125" cy="5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" h="2046" extrusionOk="0">
                      <a:moveTo>
                        <a:pt x="2469" y="1"/>
                      </a:moveTo>
                      <a:cubicBezTo>
                        <a:pt x="2374" y="1"/>
                        <a:pt x="2272" y="40"/>
                        <a:pt x="2206" y="123"/>
                      </a:cubicBezTo>
                      <a:lnTo>
                        <a:pt x="1072" y="1257"/>
                      </a:lnTo>
                      <a:lnTo>
                        <a:pt x="599" y="785"/>
                      </a:lnTo>
                      <a:cubicBezTo>
                        <a:pt x="536" y="738"/>
                        <a:pt x="449" y="714"/>
                        <a:pt x="363" y="714"/>
                      </a:cubicBezTo>
                      <a:cubicBezTo>
                        <a:pt x="276" y="714"/>
                        <a:pt x="189" y="738"/>
                        <a:pt x="126" y="785"/>
                      </a:cubicBezTo>
                      <a:cubicBezTo>
                        <a:pt x="0" y="911"/>
                        <a:pt x="0" y="1163"/>
                        <a:pt x="126" y="1257"/>
                      </a:cubicBezTo>
                      <a:lnTo>
                        <a:pt x="820" y="1982"/>
                      </a:lnTo>
                      <a:cubicBezTo>
                        <a:pt x="914" y="2045"/>
                        <a:pt x="977" y="2045"/>
                        <a:pt x="1072" y="2045"/>
                      </a:cubicBezTo>
                      <a:cubicBezTo>
                        <a:pt x="1135" y="2045"/>
                        <a:pt x="1261" y="2014"/>
                        <a:pt x="1292" y="1951"/>
                      </a:cubicBezTo>
                      <a:lnTo>
                        <a:pt x="2678" y="564"/>
                      </a:lnTo>
                      <a:cubicBezTo>
                        <a:pt x="2804" y="438"/>
                        <a:pt x="2804" y="186"/>
                        <a:pt x="2678" y="92"/>
                      </a:cubicBezTo>
                      <a:cubicBezTo>
                        <a:pt x="2634" y="32"/>
                        <a:pt x="2554" y="1"/>
                        <a:pt x="246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" name="Google Shape;182;p18"/>
                <p:cNvSpPr/>
                <p:nvPr/>
              </p:nvSpPr>
              <p:spPr>
                <a:xfrm>
                  <a:off x="1101350" y="2333175"/>
                  <a:ext cx="70125" cy="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" h="2045" extrusionOk="0">
                      <a:moveTo>
                        <a:pt x="2469" y="1"/>
                      </a:moveTo>
                      <a:cubicBezTo>
                        <a:pt x="2374" y="1"/>
                        <a:pt x="2272" y="40"/>
                        <a:pt x="2206" y="123"/>
                      </a:cubicBezTo>
                      <a:lnTo>
                        <a:pt x="1072" y="1257"/>
                      </a:lnTo>
                      <a:lnTo>
                        <a:pt x="599" y="785"/>
                      </a:lnTo>
                      <a:cubicBezTo>
                        <a:pt x="536" y="722"/>
                        <a:pt x="449" y="690"/>
                        <a:pt x="363" y="690"/>
                      </a:cubicBezTo>
                      <a:cubicBezTo>
                        <a:pt x="276" y="690"/>
                        <a:pt x="189" y="722"/>
                        <a:pt x="126" y="785"/>
                      </a:cubicBezTo>
                      <a:cubicBezTo>
                        <a:pt x="0" y="911"/>
                        <a:pt x="0" y="1131"/>
                        <a:pt x="126" y="1257"/>
                      </a:cubicBezTo>
                      <a:lnTo>
                        <a:pt x="820" y="1982"/>
                      </a:lnTo>
                      <a:cubicBezTo>
                        <a:pt x="914" y="2045"/>
                        <a:pt x="977" y="2045"/>
                        <a:pt x="1072" y="2045"/>
                      </a:cubicBezTo>
                      <a:cubicBezTo>
                        <a:pt x="1135" y="2045"/>
                        <a:pt x="1261" y="2013"/>
                        <a:pt x="1292" y="1919"/>
                      </a:cubicBezTo>
                      <a:lnTo>
                        <a:pt x="2678" y="532"/>
                      </a:lnTo>
                      <a:cubicBezTo>
                        <a:pt x="2804" y="438"/>
                        <a:pt x="2804" y="186"/>
                        <a:pt x="2678" y="91"/>
                      </a:cubicBezTo>
                      <a:cubicBezTo>
                        <a:pt x="2634" y="32"/>
                        <a:pt x="2554" y="1"/>
                        <a:pt x="2469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" name="Google Shape;183;p18"/>
                <p:cNvSpPr/>
                <p:nvPr/>
              </p:nvSpPr>
              <p:spPr>
                <a:xfrm>
                  <a:off x="1049375" y="2253747"/>
                  <a:ext cx="298525" cy="29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1" h="11816" extrusionOk="0">
                      <a:moveTo>
                        <a:pt x="6963" y="1198"/>
                      </a:moveTo>
                      <a:lnTo>
                        <a:pt x="7876" y="2143"/>
                      </a:lnTo>
                      <a:lnTo>
                        <a:pt x="6963" y="2143"/>
                      </a:lnTo>
                      <a:lnTo>
                        <a:pt x="6963" y="1198"/>
                      </a:lnTo>
                      <a:close/>
                      <a:moveTo>
                        <a:pt x="10286" y="3498"/>
                      </a:moveTo>
                      <a:cubicBezTo>
                        <a:pt x="10373" y="3498"/>
                        <a:pt x="10460" y="3530"/>
                        <a:pt x="10523" y="3593"/>
                      </a:cubicBezTo>
                      <a:lnTo>
                        <a:pt x="10995" y="4065"/>
                      </a:lnTo>
                      <a:cubicBezTo>
                        <a:pt x="11184" y="4223"/>
                        <a:pt x="11184" y="4475"/>
                        <a:pt x="11027" y="4569"/>
                      </a:cubicBezTo>
                      <a:lnTo>
                        <a:pt x="10806" y="4821"/>
                      </a:lnTo>
                      <a:lnTo>
                        <a:pt x="9798" y="3845"/>
                      </a:lnTo>
                      <a:lnTo>
                        <a:pt x="10050" y="3593"/>
                      </a:lnTo>
                      <a:cubicBezTo>
                        <a:pt x="10113" y="3530"/>
                        <a:pt x="10200" y="3498"/>
                        <a:pt x="10286" y="3498"/>
                      </a:cubicBezTo>
                      <a:close/>
                      <a:moveTo>
                        <a:pt x="9294" y="4349"/>
                      </a:moveTo>
                      <a:lnTo>
                        <a:pt x="10271" y="5325"/>
                      </a:lnTo>
                      <a:lnTo>
                        <a:pt x="7845" y="7783"/>
                      </a:lnTo>
                      <a:lnTo>
                        <a:pt x="6868" y="6774"/>
                      </a:lnTo>
                      <a:lnTo>
                        <a:pt x="9294" y="4349"/>
                      </a:lnTo>
                      <a:close/>
                      <a:moveTo>
                        <a:pt x="6585" y="7499"/>
                      </a:moveTo>
                      <a:lnTo>
                        <a:pt x="7183" y="8098"/>
                      </a:lnTo>
                      <a:lnTo>
                        <a:pt x="6427" y="8255"/>
                      </a:lnTo>
                      <a:lnTo>
                        <a:pt x="6585" y="7499"/>
                      </a:lnTo>
                      <a:close/>
                      <a:moveTo>
                        <a:pt x="6994" y="10398"/>
                      </a:moveTo>
                      <a:lnTo>
                        <a:pt x="6994" y="10776"/>
                      </a:lnTo>
                      <a:cubicBezTo>
                        <a:pt x="6994" y="10870"/>
                        <a:pt x="7057" y="10996"/>
                        <a:pt x="7089" y="11122"/>
                      </a:cubicBezTo>
                      <a:lnTo>
                        <a:pt x="1071" y="11122"/>
                      </a:lnTo>
                      <a:cubicBezTo>
                        <a:pt x="882" y="11122"/>
                        <a:pt x="693" y="10965"/>
                        <a:pt x="693" y="10776"/>
                      </a:cubicBezTo>
                      <a:lnTo>
                        <a:pt x="693" y="10398"/>
                      </a:lnTo>
                      <a:close/>
                      <a:moveTo>
                        <a:pt x="6270" y="663"/>
                      </a:moveTo>
                      <a:lnTo>
                        <a:pt x="6270" y="2458"/>
                      </a:lnTo>
                      <a:cubicBezTo>
                        <a:pt x="6270" y="2647"/>
                        <a:pt x="6427" y="2805"/>
                        <a:pt x="6616" y="2805"/>
                      </a:cubicBezTo>
                      <a:lnTo>
                        <a:pt x="8349" y="2805"/>
                      </a:lnTo>
                      <a:lnTo>
                        <a:pt x="8349" y="4286"/>
                      </a:lnTo>
                      <a:lnTo>
                        <a:pt x="6112" y="6554"/>
                      </a:lnTo>
                      <a:cubicBezTo>
                        <a:pt x="6081" y="6585"/>
                        <a:pt x="6018" y="6680"/>
                        <a:pt x="6018" y="6711"/>
                      </a:cubicBezTo>
                      <a:lnTo>
                        <a:pt x="5608" y="8633"/>
                      </a:lnTo>
                      <a:cubicBezTo>
                        <a:pt x="5545" y="8759"/>
                        <a:pt x="5608" y="8885"/>
                        <a:pt x="5671" y="8948"/>
                      </a:cubicBezTo>
                      <a:cubicBezTo>
                        <a:pt x="5742" y="9019"/>
                        <a:pt x="5813" y="9055"/>
                        <a:pt x="5897" y="9055"/>
                      </a:cubicBezTo>
                      <a:cubicBezTo>
                        <a:pt x="5925" y="9055"/>
                        <a:pt x="5955" y="9051"/>
                        <a:pt x="5986" y="9043"/>
                      </a:cubicBezTo>
                      <a:lnTo>
                        <a:pt x="7908" y="8602"/>
                      </a:lnTo>
                      <a:cubicBezTo>
                        <a:pt x="8002" y="8602"/>
                        <a:pt x="8034" y="8570"/>
                        <a:pt x="8065" y="8507"/>
                      </a:cubicBezTo>
                      <a:lnTo>
                        <a:pt x="8349" y="8255"/>
                      </a:lnTo>
                      <a:lnTo>
                        <a:pt x="8349" y="10807"/>
                      </a:lnTo>
                      <a:lnTo>
                        <a:pt x="8380" y="10807"/>
                      </a:lnTo>
                      <a:cubicBezTo>
                        <a:pt x="8380" y="10996"/>
                        <a:pt x="8223" y="11154"/>
                        <a:pt x="8034" y="11154"/>
                      </a:cubicBezTo>
                      <a:cubicBezTo>
                        <a:pt x="7845" y="11154"/>
                        <a:pt x="7687" y="10996"/>
                        <a:pt x="7687" y="10807"/>
                      </a:cubicBezTo>
                      <a:lnTo>
                        <a:pt x="7687" y="10083"/>
                      </a:lnTo>
                      <a:cubicBezTo>
                        <a:pt x="7687" y="9893"/>
                        <a:pt x="7530" y="9736"/>
                        <a:pt x="7309" y="9736"/>
                      </a:cubicBezTo>
                      <a:lnTo>
                        <a:pt x="1386" y="9736"/>
                      </a:lnTo>
                      <a:lnTo>
                        <a:pt x="1386" y="663"/>
                      </a:lnTo>
                      <a:close/>
                      <a:moveTo>
                        <a:pt x="1071" y="1"/>
                      </a:moveTo>
                      <a:cubicBezTo>
                        <a:pt x="882" y="1"/>
                        <a:pt x="693" y="158"/>
                        <a:pt x="693" y="379"/>
                      </a:cubicBezTo>
                      <a:lnTo>
                        <a:pt x="693" y="9736"/>
                      </a:lnTo>
                      <a:lnTo>
                        <a:pt x="347" y="9736"/>
                      </a:lnTo>
                      <a:cubicBezTo>
                        <a:pt x="158" y="9736"/>
                        <a:pt x="0" y="9893"/>
                        <a:pt x="0" y="10083"/>
                      </a:cubicBezTo>
                      <a:lnTo>
                        <a:pt x="0" y="10807"/>
                      </a:lnTo>
                      <a:cubicBezTo>
                        <a:pt x="0" y="11406"/>
                        <a:pt x="473" y="11815"/>
                        <a:pt x="1008" y="11815"/>
                      </a:cubicBezTo>
                      <a:lnTo>
                        <a:pt x="8002" y="11815"/>
                      </a:lnTo>
                      <a:cubicBezTo>
                        <a:pt x="8569" y="11815"/>
                        <a:pt x="9011" y="11343"/>
                        <a:pt x="9011" y="10807"/>
                      </a:cubicBezTo>
                      <a:lnTo>
                        <a:pt x="9011" y="7562"/>
                      </a:lnTo>
                      <a:lnTo>
                        <a:pt x="11499" y="5105"/>
                      </a:lnTo>
                      <a:cubicBezTo>
                        <a:pt x="11940" y="4664"/>
                        <a:pt x="11940" y="4034"/>
                        <a:pt x="11531" y="3593"/>
                      </a:cubicBezTo>
                      <a:lnTo>
                        <a:pt x="11058" y="3120"/>
                      </a:lnTo>
                      <a:cubicBezTo>
                        <a:pt x="10869" y="2931"/>
                        <a:pt x="10609" y="2836"/>
                        <a:pt x="10346" y="2836"/>
                      </a:cubicBezTo>
                      <a:cubicBezTo>
                        <a:pt x="10082" y="2836"/>
                        <a:pt x="9814" y="2931"/>
                        <a:pt x="9609" y="3120"/>
                      </a:cubicBezTo>
                      <a:lnTo>
                        <a:pt x="9105" y="3624"/>
                      </a:lnTo>
                      <a:lnTo>
                        <a:pt x="9105" y="2490"/>
                      </a:lnTo>
                      <a:cubicBezTo>
                        <a:pt x="9105" y="2427"/>
                        <a:pt x="9074" y="2332"/>
                        <a:pt x="8979" y="2269"/>
                      </a:cubicBezTo>
                      <a:lnTo>
                        <a:pt x="6900" y="127"/>
                      </a:lnTo>
                      <a:cubicBezTo>
                        <a:pt x="6805" y="64"/>
                        <a:pt x="6742" y="1"/>
                        <a:pt x="6648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3" name="Google Shape;184;p18"/>
              <p:cNvSpPr txBox="1"/>
              <p:nvPr/>
            </p:nvSpPr>
            <p:spPr>
              <a:xfrm>
                <a:off x="4894817" y="2914469"/>
                <a:ext cx="1454100" cy="717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82875" tIns="182875" rIns="182875" bIns="18287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sz="1200" kern="0" dirty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Periodo de referencia 2022.</a:t>
                </a:r>
              </a:p>
            </p:txBody>
          </p:sp>
          <p:sp>
            <p:nvSpPr>
              <p:cNvPr id="74" name="Google Shape;185;p18"/>
              <p:cNvSpPr/>
              <p:nvPr/>
            </p:nvSpPr>
            <p:spPr>
              <a:xfrm>
                <a:off x="5410237" y="2365058"/>
                <a:ext cx="444045" cy="440475"/>
              </a:xfrm>
              <a:custGeom>
                <a:avLst/>
                <a:gdLst/>
                <a:ahLst/>
                <a:cxnLst/>
                <a:rect l="l" t="t" r="r" b="b"/>
                <a:pathLst>
                  <a:path w="11816" h="11721" extrusionOk="0">
                    <a:moveTo>
                      <a:pt x="2395" y="631"/>
                    </a:moveTo>
                    <a:cubicBezTo>
                      <a:pt x="2584" y="631"/>
                      <a:pt x="2742" y="789"/>
                      <a:pt x="2742" y="978"/>
                    </a:cubicBezTo>
                    <a:cubicBezTo>
                      <a:pt x="2742" y="1167"/>
                      <a:pt x="2584" y="1324"/>
                      <a:pt x="2395" y="1324"/>
                    </a:cubicBezTo>
                    <a:lnTo>
                      <a:pt x="1009" y="1324"/>
                    </a:lnTo>
                    <a:cubicBezTo>
                      <a:pt x="820" y="1324"/>
                      <a:pt x="663" y="1167"/>
                      <a:pt x="663" y="978"/>
                    </a:cubicBezTo>
                    <a:cubicBezTo>
                      <a:pt x="663" y="789"/>
                      <a:pt x="820" y="631"/>
                      <a:pt x="1009" y="631"/>
                    </a:cubicBezTo>
                    <a:close/>
                    <a:moveTo>
                      <a:pt x="6554" y="631"/>
                    </a:moveTo>
                    <a:cubicBezTo>
                      <a:pt x="6774" y="631"/>
                      <a:pt x="6932" y="789"/>
                      <a:pt x="6932" y="978"/>
                    </a:cubicBezTo>
                    <a:cubicBezTo>
                      <a:pt x="6932" y="1167"/>
                      <a:pt x="6774" y="1324"/>
                      <a:pt x="6554" y="1324"/>
                    </a:cubicBezTo>
                    <a:lnTo>
                      <a:pt x="5199" y="1324"/>
                    </a:lnTo>
                    <a:cubicBezTo>
                      <a:pt x="4979" y="1324"/>
                      <a:pt x="4821" y="1167"/>
                      <a:pt x="4821" y="978"/>
                    </a:cubicBezTo>
                    <a:cubicBezTo>
                      <a:pt x="4821" y="789"/>
                      <a:pt x="4979" y="631"/>
                      <a:pt x="5199" y="631"/>
                    </a:cubicBezTo>
                    <a:close/>
                    <a:moveTo>
                      <a:pt x="10776" y="631"/>
                    </a:moveTo>
                    <a:cubicBezTo>
                      <a:pt x="10965" y="631"/>
                      <a:pt x="11122" y="789"/>
                      <a:pt x="11122" y="978"/>
                    </a:cubicBezTo>
                    <a:cubicBezTo>
                      <a:pt x="11122" y="1167"/>
                      <a:pt x="10965" y="1324"/>
                      <a:pt x="10776" y="1324"/>
                    </a:cubicBezTo>
                    <a:lnTo>
                      <a:pt x="9389" y="1324"/>
                    </a:lnTo>
                    <a:cubicBezTo>
                      <a:pt x="9200" y="1324"/>
                      <a:pt x="9043" y="1167"/>
                      <a:pt x="9043" y="978"/>
                    </a:cubicBezTo>
                    <a:cubicBezTo>
                      <a:pt x="9043" y="789"/>
                      <a:pt x="9200" y="631"/>
                      <a:pt x="9389" y="631"/>
                    </a:cubicBezTo>
                    <a:close/>
                    <a:moveTo>
                      <a:pt x="7279" y="4790"/>
                    </a:moveTo>
                    <a:cubicBezTo>
                      <a:pt x="7468" y="4790"/>
                      <a:pt x="7625" y="4947"/>
                      <a:pt x="7625" y="5136"/>
                    </a:cubicBezTo>
                    <a:lnTo>
                      <a:pt x="7625" y="6554"/>
                    </a:lnTo>
                    <a:cubicBezTo>
                      <a:pt x="7625" y="6775"/>
                      <a:pt x="7468" y="6932"/>
                      <a:pt x="7279" y="6932"/>
                    </a:cubicBezTo>
                    <a:lnTo>
                      <a:pt x="4506" y="6932"/>
                    </a:lnTo>
                    <a:cubicBezTo>
                      <a:pt x="4317" y="6932"/>
                      <a:pt x="4160" y="6775"/>
                      <a:pt x="4160" y="6554"/>
                    </a:cubicBezTo>
                    <a:lnTo>
                      <a:pt x="4160" y="5136"/>
                    </a:lnTo>
                    <a:cubicBezTo>
                      <a:pt x="4160" y="4947"/>
                      <a:pt x="4317" y="4790"/>
                      <a:pt x="4506" y="4790"/>
                    </a:cubicBezTo>
                    <a:close/>
                    <a:moveTo>
                      <a:pt x="2395" y="10398"/>
                    </a:moveTo>
                    <a:cubicBezTo>
                      <a:pt x="2584" y="10398"/>
                      <a:pt x="2742" y="10555"/>
                      <a:pt x="2742" y="10744"/>
                    </a:cubicBezTo>
                    <a:cubicBezTo>
                      <a:pt x="2742" y="10933"/>
                      <a:pt x="2584" y="11091"/>
                      <a:pt x="2395" y="11091"/>
                    </a:cubicBezTo>
                    <a:lnTo>
                      <a:pt x="1009" y="11091"/>
                    </a:lnTo>
                    <a:cubicBezTo>
                      <a:pt x="820" y="11091"/>
                      <a:pt x="663" y="10933"/>
                      <a:pt x="663" y="10744"/>
                    </a:cubicBezTo>
                    <a:cubicBezTo>
                      <a:pt x="663" y="10555"/>
                      <a:pt x="820" y="10398"/>
                      <a:pt x="1009" y="10398"/>
                    </a:cubicBezTo>
                    <a:close/>
                    <a:moveTo>
                      <a:pt x="6585" y="10398"/>
                    </a:moveTo>
                    <a:cubicBezTo>
                      <a:pt x="6806" y="10398"/>
                      <a:pt x="6964" y="10555"/>
                      <a:pt x="6964" y="10744"/>
                    </a:cubicBezTo>
                    <a:cubicBezTo>
                      <a:pt x="6964" y="10933"/>
                      <a:pt x="6806" y="11091"/>
                      <a:pt x="6585" y="11091"/>
                    </a:cubicBezTo>
                    <a:lnTo>
                      <a:pt x="5231" y="11091"/>
                    </a:lnTo>
                    <a:cubicBezTo>
                      <a:pt x="5010" y="11091"/>
                      <a:pt x="4853" y="10933"/>
                      <a:pt x="4853" y="10744"/>
                    </a:cubicBezTo>
                    <a:cubicBezTo>
                      <a:pt x="4853" y="10555"/>
                      <a:pt x="5010" y="10398"/>
                      <a:pt x="5231" y="10398"/>
                    </a:cubicBezTo>
                    <a:close/>
                    <a:moveTo>
                      <a:pt x="10776" y="10398"/>
                    </a:moveTo>
                    <a:cubicBezTo>
                      <a:pt x="10965" y="10398"/>
                      <a:pt x="11122" y="10555"/>
                      <a:pt x="11122" y="10744"/>
                    </a:cubicBezTo>
                    <a:cubicBezTo>
                      <a:pt x="11122" y="10933"/>
                      <a:pt x="10965" y="11091"/>
                      <a:pt x="10776" y="11091"/>
                    </a:cubicBezTo>
                    <a:lnTo>
                      <a:pt x="9389" y="11091"/>
                    </a:lnTo>
                    <a:cubicBezTo>
                      <a:pt x="9200" y="11091"/>
                      <a:pt x="9043" y="10933"/>
                      <a:pt x="9043" y="10744"/>
                    </a:cubicBezTo>
                    <a:cubicBezTo>
                      <a:pt x="9043" y="10555"/>
                      <a:pt x="9200" y="10398"/>
                      <a:pt x="9389" y="10398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4"/>
                      <a:pt x="1" y="1009"/>
                    </a:cubicBezTo>
                    <a:cubicBezTo>
                      <a:pt x="1" y="1608"/>
                      <a:pt x="473" y="2049"/>
                      <a:pt x="1009" y="2049"/>
                    </a:cubicBezTo>
                    <a:lnTo>
                      <a:pt x="1356" y="2049"/>
                    </a:lnTo>
                    <a:lnTo>
                      <a:pt x="1356" y="2395"/>
                    </a:lnTo>
                    <a:cubicBezTo>
                      <a:pt x="1356" y="2994"/>
                      <a:pt x="1828" y="3403"/>
                      <a:pt x="2395" y="3403"/>
                    </a:cubicBezTo>
                    <a:lnTo>
                      <a:pt x="5546" y="3403"/>
                    </a:lnTo>
                    <a:lnTo>
                      <a:pt x="5546" y="4128"/>
                    </a:lnTo>
                    <a:lnTo>
                      <a:pt x="4506" y="4128"/>
                    </a:lnTo>
                    <a:cubicBezTo>
                      <a:pt x="3939" y="4128"/>
                      <a:pt x="3466" y="4601"/>
                      <a:pt x="3466" y="5136"/>
                    </a:cubicBezTo>
                    <a:lnTo>
                      <a:pt x="3466" y="6554"/>
                    </a:lnTo>
                    <a:cubicBezTo>
                      <a:pt x="3466" y="7153"/>
                      <a:pt x="3939" y="7594"/>
                      <a:pt x="4506" y="7594"/>
                    </a:cubicBezTo>
                    <a:lnTo>
                      <a:pt x="5546" y="7594"/>
                    </a:lnTo>
                    <a:lnTo>
                      <a:pt x="5546" y="8287"/>
                    </a:lnTo>
                    <a:lnTo>
                      <a:pt x="2395" y="8287"/>
                    </a:lnTo>
                    <a:cubicBezTo>
                      <a:pt x="1797" y="8287"/>
                      <a:pt x="1356" y="8759"/>
                      <a:pt x="1356" y="9326"/>
                    </a:cubicBezTo>
                    <a:lnTo>
                      <a:pt x="1356" y="9673"/>
                    </a:lnTo>
                    <a:lnTo>
                      <a:pt x="1009" y="9673"/>
                    </a:lnTo>
                    <a:cubicBezTo>
                      <a:pt x="410" y="9673"/>
                      <a:pt x="1" y="10146"/>
                      <a:pt x="1" y="10713"/>
                    </a:cubicBezTo>
                    <a:cubicBezTo>
                      <a:pt x="1" y="11280"/>
                      <a:pt x="473" y="11721"/>
                      <a:pt x="1009" y="11721"/>
                    </a:cubicBezTo>
                    <a:lnTo>
                      <a:pt x="2395" y="11721"/>
                    </a:lnTo>
                    <a:cubicBezTo>
                      <a:pt x="2994" y="11721"/>
                      <a:pt x="3403" y="11248"/>
                      <a:pt x="3403" y="10713"/>
                    </a:cubicBezTo>
                    <a:cubicBezTo>
                      <a:pt x="3403" y="10114"/>
                      <a:pt x="2931" y="9673"/>
                      <a:pt x="2395" y="9673"/>
                    </a:cubicBezTo>
                    <a:lnTo>
                      <a:pt x="2049" y="9673"/>
                    </a:lnTo>
                    <a:lnTo>
                      <a:pt x="2049" y="9326"/>
                    </a:lnTo>
                    <a:cubicBezTo>
                      <a:pt x="2049" y="9137"/>
                      <a:pt x="2206" y="8980"/>
                      <a:pt x="2395" y="8980"/>
                    </a:cubicBezTo>
                    <a:lnTo>
                      <a:pt x="5546" y="8980"/>
                    </a:lnTo>
                    <a:lnTo>
                      <a:pt x="5546" y="9673"/>
                    </a:lnTo>
                    <a:lnTo>
                      <a:pt x="5199" y="9673"/>
                    </a:lnTo>
                    <a:cubicBezTo>
                      <a:pt x="4601" y="9673"/>
                      <a:pt x="4160" y="10146"/>
                      <a:pt x="4160" y="10713"/>
                    </a:cubicBezTo>
                    <a:cubicBezTo>
                      <a:pt x="4160" y="11280"/>
                      <a:pt x="4632" y="11721"/>
                      <a:pt x="5199" y="11721"/>
                    </a:cubicBezTo>
                    <a:lnTo>
                      <a:pt x="6554" y="11721"/>
                    </a:lnTo>
                    <a:cubicBezTo>
                      <a:pt x="7153" y="11721"/>
                      <a:pt x="7594" y="11248"/>
                      <a:pt x="7594" y="10713"/>
                    </a:cubicBezTo>
                    <a:cubicBezTo>
                      <a:pt x="7594" y="10114"/>
                      <a:pt x="7121" y="9673"/>
                      <a:pt x="6554" y="9673"/>
                    </a:cubicBezTo>
                    <a:lnTo>
                      <a:pt x="6207" y="9673"/>
                    </a:lnTo>
                    <a:lnTo>
                      <a:pt x="6207" y="8980"/>
                    </a:lnTo>
                    <a:lnTo>
                      <a:pt x="9358" y="8980"/>
                    </a:lnTo>
                    <a:cubicBezTo>
                      <a:pt x="9547" y="8980"/>
                      <a:pt x="9704" y="9137"/>
                      <a:pt x="9704" y="9326"/>
                    </a:cubicBezTo>
                    <a:lnTo>
                      <a:pt x="9704" y="9673"/>
                    </a:lnTo>
                    <a:lnTo>
                      <a:pt x="9358" y="9673"/>
                    </a:lnTo>
                    <a:cubicBezTo>
                      <a:pt x="8759" y="9673"/>
                      <a:pt x="8350" y="10146"/>
                      <a:pt x="8350" y="10713"/>
                    </a:cubicBezTo>
                    <a:cubicBezTo>
                      <a:pt x="8350" y="11280"/>
                      <a:pt x="8791" y="11721"/>
                      <a:pt x="9358" y="11721"/>
                    </a:cubicBezTo>
                    <a:lnTo>
                      <a:pt x="10744" y="11721"/>
                    </a:lnTo>
                    <a:cubicBezTo>
                      <a:pt x="11311" y="11721"/>
                      <a:pt x="11752" y="11248"/>
                      <a:pt x="11752" y="10713"/>
                    </a:cubicBezTo>
                    <a:cubicBezTo>
                      <a:pt x="11752" y="10114"/>
                      <a:pt x="11280" y="9673"/>
                      <a:pt x="10744" y="9673"/>
                    </a:cubicBezTo>
                    <a:lnTo>
                      <a:pt x="10366" y="9673"/>
                    </a:lnTo>
                    <a:lnTo>
                      <a:pt x="10366" y="9326"/>
                    </a:lnTo>
                    <a:cubicBezTo>
                      <a:pt x="10366" y="8728"/>
                      <a:pt x="9925" y="8287"/>
                      <a:pt x="9358" y="8287"/>
                    </a:cubicBezTo>
                    <a:lnTo>
                      <a:pt x="6207" y="8287"/>
                    </a:lnTo>
                    <a:lnTo>
                      <a:pt x="6207" y="7594"/>
                    </a:lnTo>
                    <a:lnTo>
                      <a:pt x="7216" y="7594"/>
                    </a:lnTo>
                    <a:cubicBezTo>
                      <a:pt x="7814" y="7594"/>
                      <a:pt x="8287" y="7121"/>
                      <a:pt x="8287" y="6554"/>
                    </a:cubicBezTo>
                    <a:lnTo>
                      <a:pt x="8287" y="5136"/>
                    </a:lnTo>
                    <a:cubicBezTo>
                      <a:pt x="8287" y="4569"/>
                      <a:pt x="7814" y="4128"/>
                      <a:pt x="7216" y="4128"/>
                    </a:cubicBezTo>
                    <a:lnTo>
                      <a:pt x="6207" y="4128"/>
                    </a:lnTo>
                    <a:lnTo>
                      <a:pt x="6207" y="3403"/>
                    </a:lnTo>
                    <a:lnTo>
                      <a:pt x="9389" y="3403"/>
                    </a:lnTo>
                    <a:cubicBezTo>
                      <a:pt x="9988" y="3403"/>
                      <a:pt x="10429" y="2931"/>
                      <a:pt x="10429" y="2395"/>
                    </a:cubicBezTo>
                    <a:lnTo>
                      <a:pt x="10429" y="2049"/>
                    </a:lnTo>
                    <a:lnTo>
                      <a:pt x="10776" y="2049"/>
                    </a:lnTo>
                    <a:cubicBezTo>
                      <a:pt x="11374" y="2049"/>
                      <a:pt x="11815" y="1576"/>
                      <a:pt x="11815" y="1009"/>
                    </a:cubicBezTo>
                    <a:cubicBezTo>
                      <a:pt x="11815" y="411"/>
                      <a:pt x="11343" y="1"/>
                      <a:pt x="10776" y="1"/>
                    </a:cubicBezTo>
                    <a:lnTo>
                      <a:pt x="9389" y="1"/>
                    </a:lnTo>
                    <a:cubicBezTo>
                      <a:pt x="8822" y="1"/>
                      <a:pt x="8381" y="474"/>
                      <a:pt x="8381" y="1009"/>
                    </a:cubicBezTo>
                    <a:cubicBezTo>
                      <a:pt x="8381" y="1608"/>
                      <a:pt x="8854" y="2049"/>
                      <a:pt x="9389" y="2049"/>
                    </a:cubicBezTo>
                    <a:lnTo>
                      <a:pt x="9767" y="2049"/>
                    </a:lnTo>
                    <a:lnTo>
                      <a:pt x="9767" y="2395"/>
                    </a:lnTo>
                    <a:cubicBezTo>
                      <a:pt x="9767" y="2584"/>
                      <a:pt x="9610" y="2742"/>
                      <a:pt x="9389" y="2742"/>
                    </a:cubicBezTo>
                    <a:lnTo>
                      <a:pt x="6239" y="2742"/>
                    </a:lnTo>
                    <a:lnTo>
                      <a:pt x="6239" y="2049"/>
                    </a:lnTo>
                    <a:lnTo>
                      <a:pt x="6617" y="2049"/>
                    </a:lnTo>
                    <a:cubicBezTo>
                      <a:pt x="7184" y="2049"/>
                      <a:pt x="7625" y="1576"/>
                      <a:pt x="7625" y="1009"/>
                    </a:cubicBezTo>
                    <a:cubicBezTo>
                      <a:pt x="7625" y="411"/>
                      <a:pt x="7153" y="1"/>
                      <a:pt x="6617" y="1"/>
                    </a:cubicBezTo>
                    <a:lnTo>
                      <a:pt x="5231" y="1"/>
                    </a:lnTo>
                    <a:cubicBezTo>
                      <a:pt x="4632" y="1"/>
                      <a:pt x="4191" y="474"/>
                      <a:pt x="4191" y="1009"/>
                    </a:cubicBezTo>
                    <a:cubicBezTo>
                      <a:pt x="4191" y="1608"/>
                      <a:pt x="4664" y="2049"/>
                      <a:pt x="5231" y="2049"/>
                    </a:cubicBezTo>
                    <a:lnTo>
                      <a:pt x="5577" y="2049"/>
                    </a:lnTo>
                    <a:lnTo>
                      <a:pt x="5577" y="2742"/>
                    </a:lnTo>
                    <a:lnTo>
                      <a:pt x="2427" y="2742"/>
                    </a:lnTo>
                    <a:cubicBezTo>
                      <a:pt x="2238" y="2742"/>
                      <a:pt x="2080" y="2584"/>
                      <a:pt x="2080" y="2395"/>
                    </a:cubicBezTo>
                    <a:lnTo>
                      <a:pt x="2080" y="2049"/>
                    </a:lnTo>
                    <a:lnTo>
                      <a:pt x="2427" y="2049"/>
                    </a:lnTo>
                    <a:cubicBezTo>
                      <a:pt x="3025" y="2049"/>
                      <a:pt x="3466" y="1576"/>
                      <a:pt x="3466" y="1009"/>
                    </a:cubicBezTo>
                    <a:cubicBezTo>
                      <a:pt x="3466" y="411"/>
                      <a:pt x="2994" y="1"/>
                      <a:pt x="242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186;p18"/>
              <p:cNvSpPr txBox="1"/>
              <p:nvPr/>
            </p:nvSpPr>
            <p:spPr>
              <a:xfrm>
                <a:off x="6688070" y="2972390"/>
                <a:ext cx="2079761" cy="13991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82875" tIns="182875" rIns="182875" bIns="18287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sz="1200" kern="0" dirty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Cap. A. Identificación y ubicación; Cap. B. Actividad e Inicio de actividades; Cap. C Funcionamiento y Cap. 11. TIC. </a:t>
                </a:r>
                <a:endParaRPr kumimoji="0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grpSp>
            <p:nvGrpSpPr>
              <p:cNvPr id="76" name="Google Shape;187;p18"/>
              <p:cNvGrpSpPr/>
              <p:nvPr/>
            </p:nvGrpSpPr>
            <p:grpSpPr>
              <a:xfrm>
                <a:off x="7555550" y="2649472"/>
                <a:ext cx="448739" cy="448370"/>
                <a:chOff x="1447735" y="2579420"/>
                <a:chExt cx="297750" cy="297525"/>
              </a:xfrm>
            </p:grpSpPr>
            <p:sp>
              <p:nvSpPr>
                <p:cNvPr id="79" name="Google Shape;188;p18"/>
                <p:cNvSpPr/>
                <p:nvPr/>
              </p:nvSpPr>
              <p:spPr>
                <a:xfrm>
                  <a:off x="1447735" y="2579420"/>
                  <a:ext cx="297750" cy="29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10" h="11901" extrusionOk="0">
                      <a:moveTo>
                        <a:pt x="10460" y="1418"/>
                      </a:moveTo>
                      <a:lnTo>
                        <a:pt x="10460" y="7719"/>
                      </a:lnTo>
                      <a:lnTo>
                        <a:pt x="1387" y="7719"/>
                      </a:lnTo>
                      <a:lnTo>
                        <a:pt x="1387" y="1418"/>
                      </a:lnTo>
                      <a:close/>
                      <a:moveTo>
                        <a:pt x="5577" y="8380"/>
                      </a:moveTo>
                      <a:lnTo>
                        <a:pt x="5577" y="9105"/>
                      </a:lnTo>
                      <a:lnTo>
                        <a:pt x="5167" y="9105"/>
                      </a:lnTo>
                      <a:lnTo>
                        <a:pt x="5451" y="8380"/>
                      </a:lnTo>
                      <a:close/>
                      <a:moveTo>
                        <a:pt x="6396" y="8380"/>
                      </a:moveTo>
                      <a:lnTo>
                        <a:pt x="6679" y="9105"/>
                      </a:lnTo>
                      <a:lnTo>
                        <a:pt x="6270" y="9105"/>
                      </a:lnTo>
                      <a:lnTo>
                        <a:pt x="6270" y="8380"/>
                      </a:lnTo>
                      <a:close/>
                      <a:moveTo>
                        <a:pt x="5955" y="0"/>
                      </a:moveTo>
                      <a:cubicBezTo>
                        <a:pt x="5766" y="0"/>
                        <a:pt x="5608" y="158"/>
                        <a:pt x="5608" y="347"/>
                      </a:cubicBezTo>
                      <a:lnTo>
                        <a:pt x="5608" y="725"/>
                      </a:lnTo>
                      <a:lnTo>
                        <a:pt x="378" y="725"/>
                      </a:lnTo>
                      <a:cubicBezTo>
                        <a:pt x="158" y="725"/>
                        <a:pt x="0" y="882"/>
                        <a:pt x="0" y="1071"/>
                      </a:cubicBezTo>
                      <a:cubicBezTo>
                        <a:pt x="0" y="1260"/>
                        <a:pt x="158" y="1418"/>
                        <a:pt x="378" y="1418"/>
                      </a:cubicBezTo>
                      <a:lnTo>
                        <a:pt x="725" y="1418"/>
                      </a:lnTo>
                      <a:lnTo>
                        <a:pt x="725" y="7719"/>
                      </a:lnTo>
                      <a:lnTo>
                        <a:pt x="378" y="7719"/>
                      </a:lnTo>
                      <a:cubicBezTo>
                        <a:pt x="189" y="7719"/>
                        <a:pt x="32" y="7876"/>
                        <a:pt x="32" y="8097"/>
                      </a:cubicBezTo>
                      <a:cubicBezTo>
                        <a:pt x="32" y="8286"/>
                        <a:pt x="189" y="8443"/>
                        <a:pt x="378" y="8443"/>
                      </a:cubicBezTo>
                      <a:lnTo>
                        <a:pt x="4758" y="8443"/>
                      </a:lnTo>
                      <a:lnTo>
                        <a:pt x="3560" y="11436"/>
                      </a:lnTo>
                      <a:cubicBezTo>
                        <a:pt x="3497" y="11625"/>
                        <a:pt x="3560" y="11814"/>
                        <a:pt x="3749" y="11877"/>
                      </a:cubicBezTo>
                      <a:cubicBezTo>
                        <a:pt x="3803" y="11893"/>
                        <a:pt x="3855" y="11901"/>
                        <a:pt x="3903" y="11901"/>
                      </a:cubicBezTo>
                      <a:cubicBezTo>
                        <a:pt x="4052" y="11901"/>
                        <a:pt x="4167" y="11824"/>
                        <a:pt x="4191" y="11657"/>
                      </a:cubicBezTo>
                      <a:lnTo>
                        <a:pt x="4947" y="9830"/>
                      </a:lnTo>
                      <a:lnTo>
                        <a:pt x="5608" y="9830"/>
                      </a:lnTo>
                      <a:lnTo>
                        <a:pt x="5608" y="10838"/>
                      </a:lnTo>
                      <a:cubicBezTo>
                        <a:pt x="5608" y="11027"/>
                        <a:pt x="5766" y="11184"/>
                        <a:pt x="5955" y="11184"/>
                      </a:cubicBezTo>
                      <a:cubicBezTo>
                        <a:pt x="6175" y="11184"/>
                        <a:pt x="6333" y="11027"/>
                        <a:pt x="6333" y="10838"/>
                      </a:cubicBezTo>
                      <a:lnTo>
                        <a:pt x="6333" y="9830"/>
                      </a:lnTo>
                      <a:lnTo>
                        <a:pt x="6995" y="9830"/>
                      </a:lnTo>
                      <a:lnTo>
                        <a:pt x="7751" y="11657"/>
                      </a:lnTo>
                      <a:cubicBezTo>
                        <a:pt x="7798" y="11824"/>
                        <a:pt x="7918" y="11901"/>
                        <a:pt x="8042" y="11901"/>
                      </a:cubicBezTo>
                      <a:cubicBezTo>
                        <a:pt x="8082" y="11901"/>
                        <a:pt x="8122" y="11893"/>
                        <a:pt x="8160" y="11877"/>
                      </a:cubicBezTo>
                      <a:cubicBezTo>
                        <a:pt x="8381" y="11783"/>
                        <a:pt x="8444" y="11594"/>
                        <a:pt x="8381" y="11436"/>
                      </a:cubicBezTo>
                      <a:lnTo>
                        <a:pt x="7184" y="8443"/>
                      </a:lnTo>
                      <a:lnTo>
                        <a:pt x="11563" y="8443"/>
                      </a:lnTo>
                      <a:cubicBezTo>
                        <a:pt x="11752" y="8443"/>
                        <a:pt x="11909" y="8286"/>
                        <a:pt x="11909" y="8097"/>
                      </a:cubicBezTo>
                      <a:cubicBezTo>
                        <a:pt x="11909" y="7876"/>
                        <a:pt x="11752" y="7719"/>
                        <a:pt x="11563" y="7719"/>
                      </a:cubicBezTo>
                      <a:lnTo>
                        <a:pt x="11185" y="7719"/>
                      </a:lnTo>
                      <a:lnTo>
                        <a:pt x="11185" y="1418"/>
                      </a:lnTo>
                      <a:lnTo>
                        <a:pt x="11563" y="1418"/>
                      </a:lnTo>
                      <a:cubicBezTo>
                        <a:pt x="11752" y="1418"/>
                        <a:pt x="11909" y="1260"/>
                        <a:pt x="11909" y="1071"/>
                      </a:cubicBezTo>
                      <a:cubicBezTo>
                        <a:pt x="11909" y="882"/>
                        <a:pt x="11752" y="725"/>
                        <a:pt x="11563" y="725"/>
                      </a:cubicBezTo>
                      <a:lnTo>
                        <a:pt x="6301" y="725"/>
                      </a:lnTo>
                      <a:lnTo>
                        <a:pt x="6301" y="347"/>
                      </a:lnTo>
                      <a:cubicBezTo>
                        <a:pt x="6301" y="158"/>
                        <a:pt x="6144" y="0"/>
                        <a:pt x="595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" name="Google Shape;189;p18"/>
                <p:cNvSpPr/>
                <p:nvPr/>
              </p:nvSpPr>
              <p:spPr>
                <a:xfrm>
                  <a:off x="1499710" y="2703845"/>
                  <a:ext cx="52800" cy="5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" h="2081" extrusionOk="0">
                      <a:moveTo>
                        <a:pt x="1387" y="663"/>
                      </a:moveTo>
                      <a:lnTo>
                        <a:pt x="1387" y="1387"/>
                      </a:lnTo>
                      <a:lnTo>
                        <a:pt x="694" y="1387"/>
                      </a:lnTo>
                      <a:lnTo>
                        <a:pt x="694" y="663"/>
                      </a:lnTo>
                      <a:close/>
                      <a:moveTo>
                        <a:pt x="347" y="1"/>
                      </a:moveTo>
                      <a:cubicBezTo>
                        <a:pt x="158" y="1"/>
                        <a:pt x="1" y="158"/>
                        <a:pt x="1" y="347"/>
                      </a:cubicBezTo>
                      <a:lnTo>
                        <a:pt x="1" y="1734"/>
                      </a:lnTo>
                      <a:cubicBezTo>
                        <a:pt x="1" y="1923"/>
                        <a:pt x="158" y="2080"/>
                        <a:pt x="347" y="2080"/>
                      </a:cubicBezTo>
                      <a:lnTo>
                        <a:pt x="1765" y="2080"/>
                      </a:lnTo>
                      <a:cubicBezTo>
                        <a:pt x="1954" y="2080"/>
                        <a:pt x="2112" y="1923"/>
                        <a:pt x="2112" y="1734"/>
                      </a:cubicBezTo>
                      <a:lnTo>
                        <a:pt x="2112" y="347"/>
                      </a:lnTo>
                      <a:cubicBezTo>
                        <a:pt x="2112" y="158"/>
                        <a:pt x="1954" y="1"/>
                        <a:pt x="176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" name="Google Shape;190;p18"/>
                <p:cNvSpPr/>
                <p:nvPr/>
              </p:nvSpPr>
              <p:spPr>
                <a:xfrm>
                  <a:off x="1569810" y="2668420"/>
                  <a:ext cx="52800" cy="8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" h="3498" extrusionOk="0">
                      <a:moveTo>
                        <a:pt x="1387" y="662"/>
                      </a:moveTo>
                      <a:lnTo>
                        <a:pt x="1387" y="2741"/>
                      </a:lnTo>
                      <a:lnTo>
                        <a:pt x="694" y="2741"/>
                      </a:lnTo>
                      <a:lnTo>
                        <a:pt x="694" y="662"/>
                      </a:lnTo>
                      <a:close/>
                      <a:moveTo>
                        <a:pt x="379" y="0"/>
                      </a:moveTo>
                      <a:cubicBezTo>
                        <a:pt x="158" y="0"/>
                        <a:pt x="1" y="158"/>
                        <a:pt x="1" y="347"/>
                      </a:cubicBezTo>
                      <a:lnTo>
                        <a:pt x="1" y="3151"/>
                      </a:lnTo>
                      <a:cubicBezTo>
                        <a:pt x="1" y="3340"/>
                        <a:pt x="158" y="3497"/>
                        <a:pt x="379" y="3497"/>
                      </a:cubicBezTo>
                      <a:lnTo>
                        <a:pt x="1733" y="3497"/>
                      </a:lnTo>
                      <a:lnTo>
                        <a:pt x="1733" y="3466"/>
                      </a:lnTo>
                      <a:cubicBezTo>
                        <a:pt x="1954" y="3466"/>
                        <a:pt x="2112" y="3308"/>
                        <a:pt x="2112" y="3119"/>
                      </a:cubicBezTo>
                      <a:lnTo>
                        <a:pt x="2112" y="347"/>
                      </a:lnTo>
                      <a:cubicBezTo>
                        <a:pt x="2112" y="158"/>
                        <a:pt x="1954" y="0"/>
                        <a:pt x="17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" name="Google Shape;191;p18"/>
                <p:cNvSpPr/>
                <p:nvPr/>
              </p:nvSpPr>
              <p:spPr>
                <a:xfrm>
                  <a:off x="1639135" y="2632170"/>
                  <a:ext cx="52775" cy="12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" h="4916" extrusionOk="0">
                      <a:moveTo>
                        <a:pt x="1418" y="726"/>
                      </a:moveTo>
                      <a:lnTo>
                        <a:pt x="1418" y="4254"/>
                      </a:lnTo>
                      <a:lnTo>
                        <a:pt x="725" y="4254"/>
                      </a:lnTo>
                      <a:lnTo>
                        <a:pt x="725" y="726"/>
                      </a:lnTo>
                      <a:close/>
                      <a:moveTo>
                        <a:pt x="347" y="1"/>
                      </a:moveTo>
                      <a:cubicBezTo>
                        <a:pt x="158" y="1"/>
                        <a:pt x="0" y="159"/>
                        <a:pt x="0" y="348"/>
                      </a:cubicBezTo>
                      <a:lnTo>
                        <a:pt x="0" y="4569"/>
                      </a:lnTo>
                      <a:cubicBezTo>
                        <a:pt x="0" y="4758"/>
                        <a:pt x="158" y="4916"/>
                        <a:pt x="347" y="4916"/>
                      </a:cubicBezTo>
                      <a:lnTo>
                        <a:pt x="1764" y="4916"/>
                      </a:lnTo>
                      <a:cubicBezTo>
                        <a:pt x="1953" y="4916"/>
                        <a:pt x="2111" y="4758"/>
                        <a:pt x="2111" y="4569"/>
                      </a:cubicBezTo>
                      <a:lnTo>
                        <a:pt x="2111" y="348"/>
                      </a:lnTo>
                      <a:cubicBezTo>
                        <a:pt x="2111" y="159"/>
                        <a:pt x="1953" y="1"/>
                        <a:pt x="176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7" name="Google Shape;192;p18"/>
              <p:cNvSpPr/>
              <p:nvPr/>
            </p:nvSpPr>
            <p:spPr>
              <a:xfrm rot="10800000" flipH="1">
                <a:off x="1312075" y="4250575"/>
                <a:ext cx="1459800" cy="416700"/>
              </a:xfrm>
              <a:prstGeom prst="bentArrow">
                <a:avLst>
                  <a:gd name="adj1" fmla="val 42594"/>
                  <a:gd name="adj2" fmla="val 47030"/>
                  <a:gd name="adj3" fmla="val 30576"/>
                  <a:gd name="adj4" fmla="val 45228"/>
                </a:avLst>
              </a:prstGeom>
              <a:solidFill>
                <a:srgbClr val="F4E3BA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193;p18"/>
              <p:cNvSpPr/>
              <p:nvPr/>
            </p:nvSpPr>
            <p:spPr>
              <a:xfrm rot="10800000" flipH="1">
                <a:off x="5531650" y="4319937"/>
                <a:ext cx="1459800" cy="416699"/>
              </a:xfrm>
              <a:prstGeom prst="bentArrow">
                <a:avLst>
                  <a:gd name="adj1" fmla="val 42594"/>
                  <a:gd name="adj2" fmla="val 47030"/>
                  <a:gd name="adj3" fmla="val 30576"/>
                  <a:gd name="adj4" fmla="val 45228"/>
                </a:avLst>
              </a:prstGeom>
              <a:solidFill>
                <a:srgbClr val="C5B3A7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8" name="Google Shape;194;p18"/>
            <p:cNvSpPr/>
            <p:nvPr/>
          </p:nvSpPr>
          <p:spPr>
            <a:xfrm>
              <a:off x="3429000" y="912950"/>
              <a:ext cx="2415000" cy="848700"/>
            </a:xfrm>
            <a:prstGeom prst="uturnArrow">
              <a:avLst>
                <a:gd name="adj1" fmla="val 18919"/>
                <a:gd name="adj2" fmla="val 25000"/>
                <a:gd name="adj3" fmla="val 25000"/>
                <a:gd name="adj4" fmla="val 43750"/>
                <a:gd name="adj5" fmla="val 75000"/>
              </a:avLst>
            </a:prstGeom>
            <a:solidFill>
              <a:srgbClr val="E4C5B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AutoShape 2" descr="https://cdn-icons-png.flaticon.com/512/6005/6005371.png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sp>
        <p:nvSpPr>
          <p:cNvPr id="5" name="AutoShape 4" descr="https://cdn-icons-png.flaticon.com/512/6005/6005371.png"/>
          <p:cNvSpPr>
            <a:spLocks noChangeAspect="1" noChangeArrowheads="1"/>
          </p:cNvSpPr>
          <p:nvPr/>
        </p:nvSpPr>
        <p:spPr bwMode="auto">
          <a:xfrm>
            <a:off x="307975" y="-10128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pic>
        <p:nvPicPr>
          <p:cNvPr id="1029" name="Picture 5" descr="C:\Users\jgavilanez\Documents\60053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11" y="1459038"/>
            <a:ext cx="628394" cy="6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60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22" y="348824"/>
            <a:ext cx="7737389" cy="672843"/>
          </a:xfrm>
        </p:spPr>
        <p:txBody>
          <a:bodyPr>
            <a:normAutofit/>
          </a:bodyPr>
          <a:lstStyle/>
          <a:p>
            <a:r>
              <a:rPr lang="es-EC" sz="2800" dirty="0" smtClean="0"/>
              <a:t>Muestra de la prueba piloto</a:t>
            </a:r>
            <a:endParaRPr lang="es-EC" sz="28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36088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/>
              <a:t>2</a:t>
            </a:r>
            <a:endParaRPr lang="x-none"/>
          </a:p>
        </p:txBody>
      </p:sp>
      <p:sp>
        <p:nvSpPr>
          <p:cNvPr id="150" name="Rectángulo 10"/>
          <p:cNvSpPr/>
          <p:nvPr/>
        </p:nvSpPr>
        <p:spPr>
          <a:xfrm>
            <a:off x="1212641" y="1034214"/>
            <a:ext cx="954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MX" dirty="0">
                <a:solidFill>
                  <a:srgbClr val="646481"/>
                </a:solidFill>
              </a:rPr>
              <a:t>Para la ENESEM 2022 la muestra de la prueba piloto corresponde únicamente a DICA. </a:t>
            </a:r>
          </a:p>
        </p:txBody>
      </p:sp>
      <p:pic>
        <p:nvPicPr>
          <p:cNvPr id="2050" name="Picture 2" descr="C:\Users\jgavilanez\Documents\42334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9" y="1008058"/>
            <a:ext cx="610443" cy="61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6 Grupo"/>
          <p:cNvGrpSpPr/>
          <p:nvPr/>
        </p:nvGrpSpPr>
        <p:grpSpPr>
          <a:xfrm>
            <a:off x="1670424" y="1618501"/>
            <a:ext cx="8743816" cy="4604171"/>
            <a:chOff x="1670424" y="1618501"/>
            <a:chExt cx="8743816" cy="4604171"/>
          </a:xfrm>
        </p:grpSpPr>
        <p:grpSp>
          <p:nvGrpSpPr>
            <p:cNvPr id="88" name="87 Grupo"/>
            <p:cNvGrpSpPr/>
            <p:nvPr/>
          </p:nvGrpSpPr>
          <p:grpSpPr>
            <a:xfrm>
              <a:off x="1670424" y="1618501"/>
              <a:ext cx="8743816" cy="4604171"/>
              <a:chOff x="474898" y="1656475"/>
              <a:chExt cx="5588181" cy="3093462"/>
            </a:xfrm>
          </p:grpSpPr>
          <p:grpSp>
            <p:nvGrpSpPr>
              <p:cNvPr id="89" name="Google Shape;968;p35"/>
              <p:cNvGrpSpPr/>
              <p:nvPr/>
            </p:nvGrpSpPr>
            <p:grpSpPr>
              <a:xfrm>
                <a:off x="2115587" y="1656475"/>
                <a:ext cx="1631450" cy="1511475"/>
                <a:chOff x="2137056" y="1732675"/>
                <a:chExt cx="1631450" cy="1511475"/>
              </a:xfrm>
            </p:grpSpPr>
            <p:grpSp>
              <p:nvGrpSpPr>
                <p:cNvPr id="144" name="Google Shape;969;p35"/>
                <p:cNvGrpSpPr/>
                <p:nvPr/>
              </p:nvGrpSpPr>
              <p:grpSpPr>
                <a:xfrm>
                  <a:off x="2335124" y="1929250"/>
                  <a:ext cx="1314900" cy="1314900"/>
                  <a:chOff x="714375" y="1929250"/>
                  <a:chExt cx="1314900" cy="1314900"/>
                </a:xfrm>
              </p:grpSpPr>
              <p:sp>
                <p:nvSpPr>
                  <p:cNvPr id="148" name="Google Shape;970;p35"/>
                  <p:cNvSpPr/>
                  <p:nvPr/>
                </p:nvSpPr>
                <p:spPr>
                  <a:xfrm>
                    <a:off x="714375" y="1929250"/>
                    <a:ext cx="1314900" cy="1314900"/>
                  </a:xfrm>
                  <a:prstGeom prst="ellipse">
                    <a:avLst/>
                  </a:prstGeom>
                  <a:solidFill>
                    <a:srgbClr val="D9AE94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9" name="Google Shape;971;p35"/>
                  <p:cNvSpPr/>
                  <p:nvPr/>
                </p:nvSpPr>
                <p:spPr>
                  <a:xfrm>
                    <a:off x="983625" y="2198500"/>
                    <a:ext cx="776400" cy="77640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5" name="Google Shape;972;p35"/>
                <p:cNvGrpSpPr/>
                <p:nvPr/>
              </p:nvGrpSpPr>
              <p:grpSpPr>
                <a:xfrm>
                  <a:off x="2137056" y="1732675"/>
                  <a:ext cx="1631450" cy="874500"/>
                  <a:chOff x="2152025" y="2113675"/>
                  <a:chExt cx="1631450" cy="874500"/>
                </a:xfrm>
              </p:grpSpPr>
              <p:sp>
                <p:nvSpPr>
                  <p:cNvPr id="146" name="Google Shape;973;p35"/>
                  <p:cNvSpPr/>
                  <p:nvPr/>
                </p:nvSpPr>
                <p:spPr>
                  <a:xfrm>
                    <a:off x="2152025" y="2113675"/>
                    <a:ext cx="1618175" cy="874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27" h="34980" extrusionOk="0">
                        <a:moveTo>
                          <a:pt x="34171" y="0"/>
                        </a:moveTo>
                        <a:cubicBezTo>
                          <a:pt x="31432" y="0"/>
                          <a:pt x="28659" y="331"/>
                          <a:pt x="25907" y="1016"/>
                        </a:cubicBezTo>
                        <a:cubicBezTo>
                          <a:pt x="10682" y="4805"/>
                          <a:pt x="0" y="18477"/>
                          <a:pt x="0" y="34158"/>
                        </a:cubicBezTo>
                        <a:cubicBezTo>
                          <a:pt x="0" y="34615"/>
                          <a:pt x="365" y="34980"/>
                          <a:pt x="822" y="34980"/>
                        </a:cubicBezTo>
                        <a:cubicBezTo>
                          <a:pt x="1278" y="34980"/>
                          <a:pt x="1644" y="34615"/>
                          <a:pt x="1666" y="34158"/>
                        </a:cubicBezTo>
                        <a:cubicBezTo>
                          <a:pt x="1666" y="19231"/>
                          <a:pt x="11824" y="6220"/>
                          <a:pt x="26318" y="2614"/>
                        </a:cubicBezTo>
                        <a:cubicBezTo>
                          <a:pt x="28930" y="1963"/>
                          <a:pt x="31563" y="1649"/>
                          <a:pt x="34165" y="1649"/>
                        </a:cubicBezTo>
                        <a:cubicBezTo>
                          <a:pt x="45973" y="1649"/>
                          <a:pt x="57142" y="8119"/>
                          <a:pt x="62884" y="18911"/>
                        </a:cubicBezTo>
                        <a:cubicBezTo>
                          <a:pt x="63050" y="19258"/>
                          <a:pt x="63328" y="19401"/>
                          <a:pt x="63605" y="19401"/>
                        </a:cubicBezTo>
                        <a:cubicBezTo>
                          <a:pt x="64167" y="19401"/>
                          <a:pt x="64727" y="18815"/>
                          <a:pt x="64345" y="18158"/>
                        </a:cubicBezTo>
                        <a:cubicBezTo>
                          <a:pt x="58305" y="6789"/>
                          <a:pt x="46582" y="0"/>
                          <a:pt x="34171" y="0"/>
                        </a:cubicBezTo>
                        <a:close/>
                      </a:path>
                    </a:pathLst>
                  </a:custGeom>
                  <a:solidFill>
                    <a:srgbClr val="CD9471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" name="Google Shape;974;p35"/>
                  <p:cNvSpPr/>
                  <p:nvPr/>
                </p:nvSpPr>
                <p:spPr>
                  <a:xfrm>
                    <a:off x="3607700" y="2452200"/>
                    <a:ext cx="175775" cy="194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31" h="7773" extrusionOk="0">
                        <a:moveTo>
                          <a:pt x="6347" y="1"/>
                        </a:moveTo>
                        <a:cubicBezTo>
                          <a:pt x="6232" y="1"/>
                          <a:pt x="6114" y="31"/>
                          <a:pt x="6003" y="97"/>
                        </a:cubicBezTo>
                        <a:lnTo>
                          <a:pt x="457" y="3293"/>
                        </a:lnTo>
                        <a:cubicBezTo>
                          <a:pt x="0" y="3567"/>
                          <a:pt x="0" y="4206"/>
                          <a:pt x="457" y="4480"/>
                        </a:cubicBezTo>
                        <a:lnTo>
                          <a:pt x="6003" y="7675"/>
                        </a:lnTo>
                        <a:cubicBezTo>
                          <a:pt x="6114" y="7742"/>
                          <a:pt x="6232" y="7772"/>
                          <a:pt x="6347" y="7772"/>
                        </a:cubicBezTo>
                        <a:cubicBezTo>
                          <a:pt x="6704" y="7772"/>
                          <a:pt x="7031" y="7479"/>
                          <a:pt x="7031" y="7082"/>
                        </a:cubicBezTo>
                        <a:lnTo>
                          <a:pt x="7031" y="691"/>
                        </a:lnTo>
                        <a:cubicBezTo>
                          <a:pt x="7031" y="293"/>
                          <a:pt x="6704" y="1"/>
                          <a:pt x="6347" y="1"/>
                        </a:cubicBezTo>
                        <a:close/>
                      </a:path>
                    </a:pathLst>
                  </a:custGeom>
                  <a:solidFill>
                    <a:srgbClr val="CD9471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" name="Google Shape;975;p35"/>
              <p:cNvGrpSpPr/>
              <p:nvPr/>
            </p:nvGrpSpPr>
            <p:grpSpPr>
              <a:xfrm>
                <a:off x="474898" y="1853050"/>
                <a:ext cx="1631450" cy="1511050"/>
                <a:chOff x="517775" y="1929250"/>
                <a:chExt cx="1631450" cy="1511050"/>
              </a:xfrm>
            </p:grpSpPr>
            <p:sp>
              <p:nvSpPr>
                <p:cNvPr id="139" name="Google Shape;976;p35"/>
                <p:cNvSpPr/>
                <p:nvPr/>
              </p:nvSpPr>
              <p:spPr>
                <a:xfrm>
                  <a:off x="714375" y="1929250"/>
                  <a:ext cx="1314900" cy="1314900"/>
                </a:xfrm>
                <a:prstGeom prst="ellipse">
                  <a:avLst/>
                </a:prstGeom>
                <a:solidFill>
                  <a:srgbClr val="B5F5E9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0" name="Google Shape;977;p35"/>
                <p:cNvSpPr/>
                <p:nvPr/>
              </p:nvSpPr>
              <p:spPr>
                <a:xfrm>
                  <a:off x="983625" y="2198500"/>
                  <a:ext cx="776400" cy="776400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41" name="Google Shape;978;p35"/>
                <p:cNvGrpSpPr/>
                <p:nvPr/>
              </p:nvGrpSpPr>
              <p:grpSpPr>
                <a:xfrm>
                  <a:off x="517775" y="2566075"/>
                  <a:ext cx="1631450" cy="874225"/>
                  <a:chOff x="517775" y="2566075"/>
                  <a:chExt cx="1631450" cy="874225"/>
                </a:xfrm>
              </p:grpSpPr>
              <p:sp>
                <p:nvSpPr>
                  <p:cNvPr id="142" name="Google Shape;979;p35"/>
                  <p:cNvSpPr/>
                  <p:nvPr/>
                </p:nvSpPr>
                <p:spPr>
                  <a:xfrm>
                    <a:off x="517775" y="2566075"/>
                    <a:ext cx="1618000" cy="87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720" h="34969" extrusionOk="0">
                        <a:moveTo>
                          <a:pt x="822" y="1"/>
                        </a:moveTo>
                        <a:cubicBezTo>
                          <a:pt x="411" y="1"/>
                          <a:pt x="0" y="274"/>
                          <a:pt x="0" y="822"/>
                        </a:cubicBezTo>
                        <a:cubicBezTo>
                          <a:pt x="23" y="19676"/>
                          <a:pt x="15316" y="34969"/>
                          <a:pt x="34170" y="34969"/>
                        </a:cubicBezTo>
                        <a:cubicBezTo>
                          <a:pt x="34190" y="34969"/>
                          <a:pt x="34211" y="34969"/>
                          <a:pt x="34232" y="34969"/>
                        </a:cubicBezTo>
                        <a:cubicBezTo>
                          <a:pt x="46853" y="34969"/>
                          <a:pt x="58420" y="27989"/>
                          <a:pt x="64322" y="16846"/>
                        </a:cubicBezTo>
                        <a:cubicBezTo>
                          <a:pt x="64720" y="16172"/>
                          <a:pt x="64153" y="15591"/>
                          <a:pt x="63592" y="15591"/>
                        </a:cubicBezTo>
                        <a:cubicBezTo>
                          <a:pt x="63316" y="15591"/>
                          <a:pt x="63042" y="15731"/>
                          <a:pt x="62884" y="16070"/>
                        </a:cubicBezTo>
                        <a:cubicBezTo>
                          <a:pt x="57142" y="26862"/>
                          <a:pt x="45974" y="33332"/>
                          <a:pt x="34165" y="33332"/>
                        </a:cubicBezTo>
                        <a:cubicBezTo>
                          <a:pt x="31563" y="33332"/>
                          <a:pt x="28931" y="33018"/>
                          <a:pt x="26318" y="32367"/>
                        </a:cubicBezTo>
                        <a:cubicBezTo>
                          <a:pt x="11824" y="28760"/>
                          <a:pt x="1644" y="15750"/>
                          <a:pt x="1644" y="822"/>
                        </a:cubicBezTo>
                        <a:cubicBezTo>
                          <a:pt x="1644" y="274"/>
                          <a:pt x="1233" y="1"/>
                          <a:pt x="822" y="1"/>
                        </a:cubicBezTo>
                        <a:close/>
                      </a:path>
                    </a:pathLst>
                  </a:custGeom>
                  <a:solidFill>
                    <a:srgbClr val="19B396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" name="Google Shape;980;p35"/>
                  <p:cNvSpPr/>
                  <p:nvPr/>
                </p:nvSpPr>
                <p:spPr>
                  <a:xfrm>
                    <a:off x="1973450" y="2907425"/>
                    <a:ext cx="175775" cy="194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31" h="7785" extrusionOk="0">
                        <a:moveTo>
                          <a:pt x="6340" y="0"/>
                        </a:moveTo>
                        <a:cubicBezTo>
                          <a:pt x="6228" y="0"/>
                          <a:pt x="6112" y="28"/>
                          <a:pt x="6004" y="87"/>
                        </a:cubicBezTo>
                        <a:lnTo>
                          <a:pt x="457" y="3306"/>
                        </a:lnTo>
                        <a:cubicBezTo>
                          <a:pt x="1" y="3580"/>
                          <a:pt x="1" y="4219"/>
                          <a:pt x="457" y="4493"/>
                        </a:cubicBezTo>
                        <a:lnTo>
                          <a:pt x="6004" y="7688"/>
                        </a:lnTo>
                        <a:cubicBezTo>
                          <a:pt x="6115" y="7755"/>
                          <a:pt x="6232" y="7785"/>
                          <a:pt x="6347" y="7785"/>
                        </a:cubicBezTo>
                        <a:cubicBezTo>
                          <a:pt x="6704" y="7785"/>
                          <a:pt x="7031" y="7492"/>
                          <a:pt x="7031" y="7095"/>
                        </a:cubicBezTo>
                        <a:lnTo>
                          <a:pt x="7031" y="681"/>
                        </a:lnTo>
                        <a:cubicBezTo>
                          <a:pt x="7031" y="281"/>
                          <a:pt x="6700" y="0"/>
                          <a:pt x="6340" y="0"/>
                        </a:cubicBezTo>
                        <a:close/>
                      </a:path>
                    </a:pathLst>
                  </a:custGeom>
                  <a:solidFill>
                    <a:srgbClr val="19B396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2" name="Google Shape;988;p35"/>
              <p:cNvGrpSpPr/>
              <p:nvPr/>
            </p:nvGrpSpPr>
            <p:grpSpPr>
              <a:xfrm>
                <a:off x="4590351" y="1853050"/>
                <a:ext cx="1314900" cy="1314900"/>
                <a:chOff x="1351851" y="1929250"/>
                <a:chExt cx="1314900" cy="1314900"/>
              </a:xfrm>
            </p:grpSpPr>
            <p:sp>
              <p:nvSpPr>
                <p:cNvPr id="128" name="Google Shape;989;p35"/>
                <p:cNvSpPr/>
                <p:nvPr/>
              </p:nvSpPr>
              <p:spPr>
                <a:xfrm>
                  <a:off x="1351851" y="1929250"/>
                  <a:ext cx="1314900" cy="1314900"/>
                </a:xfrm>
                <a:prstGeom prst="ellipse">
                  <a:avLst/>
                </a:prstGeom>
                <a:solidFill>
                  <a:srgbClr val="DCC5ED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9" name="Google Shape;990;p35"/>
                <p:cNvSpPr/>
                <p:nvPr/>
              </p:nvSpPr>
              <p:spPr>
                <a:xfrm>
                  <a:off x="1621102" y="2198500"/>
                  <a:ext cx="776400" cy="776400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94" name="Google Shape;1000;p35"/>
              <p:cNvGrpSpPr/>
              <p:nvPr/>
            </p:nvGrpSpPr>
            <p:grpSpPr>
              <a:xfrm>
                <a:off x="497761" y="3463903"/>
                <a:ext cx="1585660" cy="1286034"/>
                <a:chOff x="4094714" y="1654528"/>
                <a:chExt cx="2121000" cy="1286034"/>
              </a:xfrm>
            </p:grpSpPr>
            <p:sp>
              <p:nvSpPr>
                <p:cNvPr id="121" name="Google Shape;1001;p35"/>
                <p:cNvSpPr txBox="1"/>
                <p:nvPr/>
              </p:nvSpPr>
              <p:spPr>
                <a:xfrm>
                  <a:off x="4145558" y="2106875"/>
                  <a:ext cx="2034020" cy="833687"/>
                </a:xfrm>
                <a:prstGeom prst="rect">
                  <a:avLst/>
                </a:prstGeom>
                <a:noFill/>
                <a:ln>
                  <a:solidFill>
                    <a:srgbClr val="16A085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just">
                    <a:buClr>
                      <a:srgbClr val="000000"/>
                    </a:buClr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La muestra corresponde a 8 empresas divididas por sectores de la siguiente manera</a:t>
                  </a:r>
                  <a:r>
                    <a:rPr lang="es-EC" sz="1200" kern="0" dirty="0" smtClean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:</a:t>
                  </a:r>
                  <a:endParaRPr lang="es-EC" sz="1200" kern="0" dirty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endParaRPr>
                </a:p>
                <a:p>
                  <a:pPr marL="171450" lvl="0" indent="-171450" algn="just">
                    <a:buClr>
                      <a:srgbClr val="000000"/>
                    </a:buClr>
                    <a:buFont typeface="Arial" panose="020B0604020202020204" pitchFamily="34" charset="0"/>
                    <a:buChar char="•"/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Manufactura 4</a:t>
                  </a:r>
                </a:p>
                <a:p>
                  <a:pPr marL="171450" lvl="0" indent="-171450" algn="just">
                    <a:buClr>
                      <a:srgbClr val="000000"/>
                    </a:buClr>
                    <a:buFont typeface="Arial" panose="020B0604020202020204" pitchFamily="34" charset="0"/>
                    <a:buChar char="•"/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Comercio 2</a:t>
                  </a:r>
                </a:p>
                <a:p>
                  <a:pPr marL="171450" lvl="0" indent="-171450" algn="just">
                    <a:buClr>
                      <a:srgbClr val="000000"/>
                    </a:buClr>
                    <a:buFont typeface="Arial" panose="020B0604020202020204" pitchFamily="34" charset="0"/>
                    <a:buChar char="•"/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Servicios 2</a:t>
                  </a:r>
                </a:p>
              </p:txBody>
            </p:sp>
            <p:sp>
              <p:nvSpPr>
                <p:cNvPr id="122" name="Google Shape;1002;p35"/>
                <p:cNvSpPr/>
                <p:nvPr/>
              </p:nvSpPr>
              <p:spPr>
                <a:xfrm>
                  <a:off x="4094714" y="1654528"/>
                  <a:ext cx="2121000" cy="371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5F5E9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ctr">
                    <a:buClr>
                      <a:srgbClr val="000000"/>
                    </a:buClr>
                  </a:pPr>
                  <a:r>
                    <a:rPr lang="es-EC" b="1" kern="0" dirty="0">
                      <a:solidFill>
                        <a:srgbClr val="000000"/>
                      </a:solidFill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rPr>
                    <a:t>Muestra a pilotear</a:t>
                  </a:r>
                </a:p>
              </p:txBody>
            </p:sp>
          </p:grpSp>
          <p:grpSp>
            <p:nvGrpSpPr>
              <p:cNvPr id="95" name="Google Shape;1003;p35"/>
              <p:cNvGrpSpPr/>
              <p:nvPr/>
            </p:nvGrpSpPr>
            <p:grpSpPr>
              <a:xfrm>
                <a:off x="2138449" y="3463903"/>
                <a:ext cx="1585660" cy="1286033"/>
                <a:chOff x="4094713" y="1654528"/>
                <a:chExt cx="2121000" cy="1286033"/>
              </a:xfrm>
            </p:grpSpPr>
            <p:sp>
              <p:nvSpPr>
                <p:cNvPr id="119" name="Google Shape;1004;p35"/>
                <p:cNvSpPr txBox="1"/>
                <p:nvPr/>
              </p:nvSpPr>
              <p:spPr>
                <a:xfrm>
                  <a:off x="4238321" y="2106867"/>
                  <a:ext cx="1890503" cy="833694"/>
                </a:xfrm>
                <a:prstGeom prst="rect">
                  <a:avLst/>
                </a:pr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just">
                    <a:buClr>
                      <a:srgbClr val="000000"/>
                    </a:buClr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DICA dispondrá de 3 técnicos para la ejecución de la Prueba Piloto.</a:t>
                  </a:r>
                </a:p>
              </p:txBody>
            </p:sp>
            <p:sp>
              <p:nvSpPr>
                <p:cNvPr id="120" name="Google Shape;1005;p35"/>
                <p:cNvSpPr/>
                <p:nvPr/>
              </p:nvSpPr>
              <p:spPr>
                <a:xfrm>
                  <a:off x="4094713" y="1654528"/>
                  <a:ext cx="2121000" cy="371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9AE94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ctr">
                    <a:buClr>
                      <a:srgbClr val="000000"/>
                    </a:buClr>
                  </a:pPr>
                  <a:r>
                    <a:rPr lang="es-EC" b="1" kern="0" dirty="0">
                      <a:solidFill>
                        <a:srgbClr val="000000"/>
                      </a:solidFill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rPr>
                    <a:t>Recursos</a:t>
                  </a:r>
                </a:p>
              </p:txBody>
            </p:sp>
          </p:grpSp>
          <p:grpSp>
            <p:nvGrpSpPr>
              <p:cNvPr id="96" name="Google Shape;1006;p35"/>
              <p:cNvGrpSpPr/>
              <p:nvPr/>
            </p:nvGrpSpPr>
            <p:grpSpPr>
              <a:xfrm>
                <a:off x="4477419" y="3463903"/>
                <a:ext cx="1585660" cy="1286032"/>
                <a:chOff x="5028699" y="1654528"/>
                <a:chExt cx="2121000" cy="1286032"/>
              </a:xfrm>
            </p:grpSpPr>
            <p:sp>
              <p:nvSpPr>
                <p:cNvPr id="117" name="Google Shape;1007;p35"/>
                <p:cNvSpPr txBox="1"/>
                <p:nvPr/>
              </p:nvSpPr>
              <p:spPr>
                <a:xfrm>
                  <a:off x="5170499" y="2106867"/>
                  <a:ext cx="1849422" cy="833693"/>
                </a:xfrm>
                <a:prstGeom prst="rect">
                  <a:avLst/>
                </a:prstGeom>
                <a:noFill/>
                <a:ln>
                  <a:solidFill>
                    <a:srgbClr val="C39CE0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just">
                    <a:buClr>
                      <a:srgbClr val="000000"/>
                    </a:buClr>
                  </a:pPr>
                  <a:r>
                    <a:rPr lang="es-EC" sz="1200" kern="0" dirty="0">
                      <a:solidFill>
                        <a:srgbClr val="0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En Planta Central se levantarán 2 empresas.</a:t>
                  </a:r>
                </a:p>
              </p:txBody>
            </p:sp>
            <p:sp>
              <p:nvSpPr>
                <p:cNvPr id="118" name="Google Shape;1008;p35"/>
                <p:cNvSpPr/>
                <p:nvPr/>
              </p:nvSpPr>
              <p:spPr>
                <a:xfrm>
                  <a:off x="5028699" y="1654528"/>
                  <a:ext cx="2121000" cy="3714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C5ED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lvl="0" algn="ctr">
                    <a:buClr>
                      <a:srgbClr val="000000"/>
                    </a:buClr>
                  </a:pPr>
                  <a:r>
                    <a:rPr lang="es-EC" b="1" kern="0" dirty="0">
                      <a:solidFill>
                        <a:srgbClr val="000000"/>
                      </a:solidFill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rPr>
                    <a:t>Prueba cognitiva y de proceso</a:t>
                  </a:r>
                </a:p>
              </p:txBody>
            </p:sp>
          </p:grpSp>
          <p:grpSp>
            <p:nvGrpSpPr>
              <p:cNvPr id="100" name="Google Shape;1016;p35"/>
              <p:cNvGrpSpPr/>
              <p:nvPr/>
            </p:nvGrpSpPr>
            <p:grpSpPr>
              <a:xfrm>
                <a:off x="2764658" y="2287343"/>
                <a:ext cx="436859" cy="433404"/>
                <a:chOff x="6167350" y="2672800"/>
                <a:chExt cx="297750" cy="295375"/>
              </a:xfrm>
            </p:grpSpPr>
            <p:sp>
              <p:nvSpPr>
                <p:cNvPr id="108" name="Google Shape;1017;p35"/>
                <p:cNvSpPr/>
                <p:nvPr/>
              </p:nvSpPr>
              <p:spPr>
                <a:xfrm>
                  <a:off x="6167350" y="2672800"/>
                  <a:ext cx="226850" cy="29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74" h="11815" extrusionOk="0">
                      <a:moveTo>
                        <a:pt x="4537" y="725"/>
                      </a:moveTo>
                      <a:cubicBezTo>
                        <a:pt x="4758" y="725"/>
                        <a:pt x="4915" y="882"/>
                        <a:pt x="4915" y="1071"/>
                      </a:cubicBezTo>
                      <a:cubicBezTo>
                        <a:pt x="4915" y="1260"/>
                        <a:pt x="5073" y="1418"/>
                        <a:pt x="5262" y="1418"/>
                      </a:cubicBezTo>
                      <a:lnTo>
                        <a:pt x="5955" y="1418"/>
                      </a:lnTo>
                      <a:cubicBezTo>
                        <a:pt x="6175" y="1418"/>
                        <a:pt x="6333" y="1575"/>
                        <a:pt x="6333" y="1796"/>
                      </a:cubicBezTo>
                      <a:cubicBezTo>
                        <a:pt x="6333" y="1985"/>
                        <a:pt x="6175" y="2142"/>
                        <a:pt x="5955" y="2142"/>
                      </a:cubicBezTo>
                      <a:lnTo>
                        <a:pt x="3119" y="2142"/>
                      </a:lnTo>
                      <a:cubicBezTo>
                        <a:pt x="2930" y="2142"/>
                        <a:pt x="2773" y="1985"/>
                        <a:pt x="2773" y="1796"/>
                      </a:cubicBezTo>
                      <a:cubicBezTo>
                        <a:pt x="2773" y="1575"/>
                        <a:pt x="2930" y="1418"/>
                        <a:pt x="3151" y="1418"/>
                      </a:cubicBezTo>
                      <a:lnTo>
                        <a:pt x="3844" y="1418"/>
                      </a:lnTo>
                      <a:cubicBezTo>
                        <a:pt x="4033" y="1418"/>
                        <a:pt x="4191" y="1260"/>
                        <a:pt x="4191" y="1071"/>
                      </a:cubicBezTo>
                      <a:cubicBezTo>
                        <a:pt x="4191" y="882"/>
                        <a:pt x="4348" y="725"/>
                        <a:pt x="4537" y="725"/>
                      </a:cubicBezTo>
                      <a:close/>
                      <a:moveTo>
                        <a:pt x="8066" y="2111"/>
                      </a:moveTo>
                      <a:cubicBezTo>
                        <a:pt x="8255" y="2111"/>
                        <a:pt x="8412" y="2268"/>
                        <a:pt x="8412" y="2458"/>
                      </a:cubicBezTo>
                      <a:lnTo>
                        <a:pt x="8412" y="10806"/>
                      </a:lnTo>
                      <a:lnTo>
                        <a:pt x="8381" y="10806"/>
                      </a:lnTo>
                      <a:cubicBezTo>
                        <a:pt x="8381" y="10995"/>
                        <a:pt x="8223" y="11153"/>
                        <a:pt x="8034" y="11153"/>
                      </a:cubicBezTo>
                      <a:lnTo>
                        <a:pt x="1040" y="11153"/>
                      </a:lnTo>
                      <a:cubicBezTo>
                        <a:pt x="851" y="11153"/>
                        <a:pt x="693" y="10995"/>
                        <a:pt x="693" y="10806"/>
                      </a:cubicBezTo>
                      <a:lnTo>
                        <a:pt x="693" y="2458"/>
                      </a:lnTo>
                      <a:cubicBezTo>
                        <a:pt x="693" y="2268"/>
                        <a:pt x="851" y="2111"/>
                        <a:pt x="1040" y="2111"/>
                      </a:cubicBezTo>
                      <a:lnTo>
                        <a:pt x="2143" y="2111"/>
                      </a:lnTo>
                      <a:cubicBezTo>
                        <a:pt x="2300" y="2489"/>
                        <a:pt x="2647" y="2804"/>
                        <a:pt x="3119" y="2804"/>
                      </a:cubicBezTo>
                      <a:lnTo>
                        <a:pt x="5986" y="2804"/>
                      </a:lnTo>
                      <a:cubicBezTo>
                        <a:pt x="6396" y="2804"/>
                        <a:pt x="6805" y="2521"/>
                        <a:pt x="6963" y="2111"/>
                      </a:cubicBezTo>
                      <a:close/>
                      <a:moveTo>
                        <a:pt x="4506" y="0"/>
                      </a:moveTo>
                      <a:cubicBezTo>
                        <a:pt x="4096" y="0"/>
                        <a:pt x="3686" y="284"/>
                        <a:pt x="3529" y="725"/>
                      </a:cubicBezTo>
                      <a:lnTo>
                        <a:pt x="3088" y="725"/>
                      </a:lnTo>
                      <a:cubicBezTo>
                        <a:pt x="2678" y="725"/>
                        <a:pt x="2269" y="1008"/>
                        <a:pt x="2111" y="1418"/>
                      </a:cubicBezTo>
                      <a:lnTo>
                        <a:pt x="1009" y="1418"/>
                      </a:lnTo>
                      <a:cubicBezTo>
                        <a:pt x="410" y="1418"/>
                        <a:pt x="0" y="1890"/>
                        <a:pt x="0" y="2458"/>
                      </a:cubicBezTo>
                      <a:lnTo>
                        <a:pt x="0" y="10806"/>
                      </a:lnTo>
                      <a:cubicBezTo>
                        <a:pt x="0" y="11405"/>
                        <a:pt x="473" y="11814"/>
                        <a:pt x="1009" y="11814"/>
                      </a:cubicBezTo>
                      <a:lnTo>
                        <a:pt x="7971" y="11814"/>
                      </a:lnTo>
                      <a:cubicBezTo>
                        <a:pt x="8570" y="11814"/>
                        <a:pt x="9011" y="11342"/>
                        <a:pt x="9011" y="10806"/>
                      </a:cubicBezTo>
                      <a:lnTo>
                        <a:pt x="9011" y="2458"/>
                      </a:lnTo>
                      <a:cubicBezTo>
                        <a:pt x="9074" y="1859"/>
                        <a:pt x="8601" y="1418"/>
                        <a:pt x="8034" y="1418"/>
                      </a:cubicBezTo>
                      <a:lnTo>
                        <a:pt x="6931" y="1418"/>
                      </a:lnTo>
                      <a:cubicBezTo>
                        <a:pt x="6774" y="1040"/>
                        <a:pt x="6396" y="725"/>
                        <a:pt x="5923" y="725"/>
                      </a:cubicBezTo>
                      <a:lnTo>
                        <a:pt x="5545" y="725"/>
                      </a:lnTo>
                      <a:cubicBezTo>
                        <a:pt x="5514" y="567"/>
                        <a:pt x="5388" y="441"/>
                        <a:pt x="5262" y="315"/>
                      </a:cubicBezTo>
                      <a:cubicBezTo>
                        <a:pt x="5073" y="126"/>
                        <a:pt x="4789" y="0"/>
                        <a:pt x="450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9" name="Google Shape;1018;p35"/>
                <p:cNvSpPr/>
                <p:nvPr/>
              </p:nvSpPr>
              <p:spPr>
                <a:xfrm>
                  <a:off x="6201225" y="2762575"/>
                  <a:ext cx="52775" cy="4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" h="1986" extrusionOk="0">
                      <a:moveTo>
                        <a:pt x="406" y="1"/>
                      </a:moveTo>
                      <a:cubicBezTo>
                        <a:pt x="315" y="1"/>
                        <a:pt x="221" y="32"/>
                        <a:pt x="158" y="95"/>
                      </a:cubicBezTo>
                      <a:cubicBezTo>
                        <a:pt x="63" y="190"/>
                        <a:pt x="63" y="442"/>
                        <a:pt x="158" y="568"/>
                      </a:cubicBezTo>
                      <a:lnTo>
                        <a:pt x="599" y="977"/>
                      </a:lnTo>
                      <a:lnTo>
                        <a:pt x="158" y="1418"/>
                      </a:lnTo>
                      <a:cubicBezTo>
                        <a:pt x="0" y="1544"/>
                        <a:pt x="0" y="1733"/>
                        <a:pt x="158" y="1891"/>
                      </a:cubicBezTo>
                      <a:cubicBezTo>
                        <a:pt x="221" y="1954"/>
                        <a:pt x="315" y="1985"/>
                        <a:pt x="406" y="1985"/>
                      </a:cubicBezTo>
                      <a:cubicBezTo>
                        <a:pt x="496" y="1985"/>
                        <a:pt x="583" y="1954"/>
                        <a:pt x="630" y="1891"/>
                      </a:cubicBezTo>
                      <a:lnTo>
                        <a:pt x="1071" y="1450"/>
                      </a:lnTo>
                      <a:lnTo>
                        <a:pt x="1512" y="1891"/>
                      </a:lnTo>
                      <a:cubicBezTo>
                        <a:pt x="1575" y="1954"/>
                        <a:pt x="1662" y="1985"/>
                        <a:pt x="1749" y="1985"/>
                      </a:cubicBezTo>
                      <a:cubicBezTo>
                        <a:pt x="1835" y="1985"/>
                        <a:pt x="1922" y="1954"/>
                        <a:pt x="1985" y="1891"/>
                      </a:cubicBezTo>
                      <a:cubicBezTo>
                        <a:pt x="2111" y="1765"/>
                        <a:pt x="2111" y="1544"/>
                        <a:pt x="1985" y="1418"/>
                      </a:cubicBezTo>
                      <a:lnTo>
                        <a:pt x="1544" y="977"/>
                      </a:lnTo>
                      <a:lnTo>
                        <a:pt x="1985" y="568"/>
                      </a:lnTo>
                      <a:cubicBezTo>
                        <a:pt x="2111" y="442"/>
                        <a:pt x="2111" y="190"/>
                        <a:pt x="1985" y="95"/>
                      </a:cubicBezTo>
                      <a:cubicBezTo>
                        <a:pt x="1922" y="32"/>
                        <a:pt x="1835" y="1"/>
                        <a:pt x="1749" y="1"/>
                      </a:cubicBezTo>
                      <a:cubicBezTo>
                        <a:pt x="1662" y="1"/>
                        <a:pt x="1575" y="32"/>
                        <a:pt x="1512" y="95"/>
                      </a:cubicBezTo>
                      <a:lnTo>
                        <a:pt x="1071" y="505"/>
                      </a:lnTo>
                      <a:lnTo>
                        <a:pt x="630" y="95"/>
                      </a:lnTo>
                      <a:cubicBezTo>
                        <a:pt x="583" y="32"/>
                        <a:pt x="49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0" name="Google Shape;1019;p35"/>
                <p:cNvSpPr/>
                <p:nvPr/>
              </p:nvSpPr>
              <p:spPr>
                <a:xfrm>
                  <a:off x="6308325" y="2882300"/>
                  <a:ext cx="51225" cy="4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9" h="1986" extrusionOk="0">
                      <a:moveTo>
                        <a:pt x="363" y="0"/>
                      </a:moveTo>
                      <a:cubicBezTo>
                        <a:pt x="276" y="0"/>
                        <a:pt x="190" y="32"/>
                        <a:pt x="127" y="95"/>
                      </a:cubicBezTo>
                      <a:cubicBezTo>
                        <a:pt x="1" y="221"/>
                        <a:pt x="1" y="441"/>
                        <a:pt x="127" y="567"/>
                      </a:cubicBezTo>
                      <a:lnTo>
                        <a:pt x="568" y="1009"/>
                      </a:lnTo>
                      <a:lnTo>
                        <a:pt x="127" y="1450"/>
                      </a:lnTo>
                      <a:cubicBezTo>
                        <a:pt x="1" y="1544"/>
                        <a:pt x="1" y="1796"/>
                        <a:pt x="127" y="1891"/>
                      </a:cubicBezTo>
                      <a:cubicBezTo>
                        <a:pt x="190" y="1954"/>
                        <a:pt x="276" y="1985"/>
                        <a:pt x="363" y="1985"/>
                      </a:cubicBezTo>
                      <a:cubicBezTo>
                        <a:pt x="450" y="1985"/>
                        <a:pt x="536" y="1954"/>
                        <a:pt x="599" y="1891"/>
                      </a:cubicBezTo>
                      <a:lnTo>
                        <a:pt x="1040" y="1481"/>
                      </a:lnTo>
                      <a:lnTo>
                        <a:pt x="1481" y="1891"/>
                      </a:lnTo>
                      <a:cubicBezTo>
                        <a:pt x="1529" y="1954"/>
                        <a:pt x="1615" y="1985"/>
                        <a:pt x="1706" y="1985"/>
                      </a:cubicBezTo>
                      <a:cubicBezTo>
                        <a:pt x="1797" y="1985"/>
                        <a:pt x="1891" y="1954"/>
                        <a:pt x="1954" y="1891"/>
                      </a:cubicBezTo>
                      <a:cubicBezTo>
                        <a:pt x="2049" y="1796"/>
                        <a:pt x="2049" y="1544"/>
                        <a:pt x="1954" y="1450"/>
                      </a:cubicBezTo>
                      <a:lnTo>
                        <a:pt x="1513" y="1009"/>
                      </a:lnTo>
                      <a:lnTo>
                        <a:pt x="1954" y="567"/>
                      </a:lnTo>
                      <a:cubicBezTo>
                        <a:pt x="2049" y="441"/>
                        <a:pt x="2049" y="252"/>
                        <a:pt x="1954" y="95"/>
                      </a:cubicBezTo>
                      <a:cubicBezTo>
                        <a:pt x="1891" y="32"/>
                        <a:pt x="1804" y="0"/>
                        <a:pt x="1718" y="0"/>
                      </a:cubicBezTo>
                      <a:cubicBezTo>
                        <a:pt x="1631" y="0"/>
                        <a:pt x="1544" y="32"/>
                        <a:pt x="1481" y="95"/>
                      </a:cubicBezTo>
                      <a:lnTo>
                        <a:pt x="1040" y="536"/>
                      </a:lnTo>
                      <a:lnTo>
                        <a:pt x="599" y="95"/>
                      </a:lnTo>
                      <a:cubicBezTo>
                        <a:pt x="536" y="32"/>
                        <a:pt x="450" y="0"/>
                        <a:pt x="36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1" name="Google Shape;1020;p35"/>
                <p:cNvSpPr/>
                <p:nvPr/>
              </p:nvSpPr>
              <p:spPr>
                <a:xfrm>
                  <a:off x="6200425" y="2759425"/>
                  <a:ext cx="156775" cy="17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1" h="6995" extrusionOk="0">
                      <a:moveTo>
                        <a:pt x="1103" y="5609"/>
                      </a:moveTo>
                      <a:cubicBezTo>
                        <a:pt x="1292" y="5609"/>
                        <a:pt x="1450" y="5766"/>
                        <a:pt x="1450" y="5955"/>
                      </a:cubicBezTo>
                      <a:cubicBezTo>
                        <a:pt x="1450" y="6144"/>
                        <a:pt x="1292" y="6302"/>
                        <a:pt x="1103" y="6302"/>
                      </a:cubicBezTo>
                      <a:cubicBezTo>
                        <a:pt x="914" y="6302"/>
                        <a:pt x="757" y="6144"/>
                        <a:pt x="757" y="5955"/>
                      </a:cubicBezTo>
                      <a:cubicBezTo>
                        <a:pt x="757" y="5766"/>
                        <a:pt x="914" y="5609"/>
                        <a:pt x="1103" y="5609"/>
                      </a:cubicBezTo>
                      <a:close/>
                      <a:moveTo>
                        <a:pt x="5325" y="1"/>
                      </a:moveTo>
                      <a:cubicBezTo>
                        <a:pt x="5230" y="1"/>
                        <a:pt x="5136" y="64"/>
                        <a:pt x="5073" y="127"/>
                      </a:cubicBezTo>
                      <a:lnTo>
                        <a:pt x="4380" y="851"/>
                      </a:lnTo>
                      <a:cubicBezTo>
                        <a:pt x="4254" y="946"/>
                        <a:pt x="4254" y="1198"/>
                        <a:pt x="4380" y="1324"/>
                      </a:cubicBezTo>
                      <a:cubicBezTo>
                        <a:pt x="4443" y="1371"/>
                        <a:pt x="4529" y="1395"/>
                        <a:pt x="4616" y="1395"/>
                      </a:cubicBezTo>
                      <a:cubicBezTo>
                        <a:pt x="4703" y="1395"/>
                        <a:pt x="4789" y="1371"/>
                        <a:pt x="4852" y="1324"/>
                      </a:cubicBezTo>
                      <a:lnTo>
                        <a:pt x="4978" y="1198"/>
                      </a:lnTo>
                      <a:lnTo>
                        <a:pt x="4978" y="2458"/>
                      </a:lnTo>
                      <a:cubicBezTo>
                        <a:pt x="4978" y="2647"/>
                        <a:pt x="4821" y="2805"/>
                        <a:pt x="4600" y="2805"/>
                      </a:cubicBezTo>
                      <a:lnTo>
                        <a:pt x="1765" y="2805"/>
                      </a:lnTo>
                      <a:cubicBezTo>
                        <a:pt x="1513" y="2805"/>
                        <a:pt x="1229" y="2931"/>
                        <a:pt x="1040" y="3120"/>
                      </a:cubicBezTo>
                      <a:cubicBezTo>
                        <a:pt x="820" y="3309"/>
                        <a:pt x="725" y="3592"/>
                        <a:pt x="725" y="3876"/>
                      </a:cubicBezTo>
                      <a:lnTo>
                        <a:pt x="725" y="4978"/>
                      </a:lnTo>
                      <a:cubicBezTo>
                        <a:pt x="316" y="5136"/>
                        <a:pt x="1" y="5482"/>
                        <a:pt x="1" y="5955"/>
                      </a:cubicBezTo>
                      <a:cubicBezTo>
                        <a:pt x="1" y="6554"/>
                        <a:pt x="473" y="6995"/>
                        <a:pt x="1040" y="6995"/>
                      </a:cubicBezTo>
                      <a:cubicBezTo>
                        <a:pt x="1607" y="6995"/>
                        <a:pt x="2048" y="6522"/>
                        <a:pt x="2048" y="5955"/>
                      </a:cubicBezTo>
                      <a:cubicBezTo>
                        <a:pt x="2048" y="5514"/>
                        <a:pt x="1765" y="5136"/>
                        <a:pt x="1355" y="4978"/>
                      </a:cubicBezTo>
                      <a:lnTo>
                        <a:pt x="1355" y="3876"/>
                      </a:lnTo>
                      <a:cubicBezTo>
                        <a:pt x="1355" y="3687"/>
                        <a:pt x="1513" y="3529"/>
                        <a:pt x="1702" y="3529"/>
                      </a:cubicBezTo>
                      <a:lnTo>
                        <a:pt x="4537" y="3529"/>
                      </a:lnTo>
                      <a:cubicBezTo>
                        <a:pt x="5136" y="3529"/>
                        <a:pt x="5545" y="3057"/>
                        <a:pt x="5545" y="2490"/>
                      </a:cubicBezTo>
                      <a:lnTo>
                        <a:pt x="5545" y="1229"/>
                      </a:lnTo>
                      <a:lnTo>
                        <a:pt x="5671" y="1355"/>
                      </a:lnTo>
                      <a:cubicBezTo>
                        <a:pt x="5734" y="1418"/>
                        <a:pt x="5821" y="1450"/>
                        <a:pt x="5908" y="1450"/>
                      </a:cubicBezTo>
                      <a:cubicBezTo>
                        <a:pt x="5994" y="1450"/>
                        <a:pt x="6081" y="1418"/>
                        <a:pt x="6144" y="1355"/>
                      </a:cubicBezTo>
                      <a:cubicBezTo>
                        <a:pt x="6270" y="1229"/>
                        <a:pt x="6270" y="1009"/>
                        <a:pt x="6144" y="883"/>
                      </a:cubicBezTo>
                      <a:lnTo>
                        <a:pt x="5545" y="127"/>
                      </a:lnTo>
                      <a:cubicBezTo>
                        <a:pt x="5482" y="64"/>
                        <a:pt x="5388" y="1"/>
                        <a:pt x="532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2" name="Google Shape;1021;p35"/>
                <p:cNvSpPr/>
                <p:nvPr/>
              </p:nvSpPr>
              <p:spPr>
                <a:xfrm>
                  <a:off x="6412300" y="2742900"/>
                  <a:ext cx="52800" cy="20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" h="8349" extrusionOk="0">
                      <a:moveTo>
                        <a:pt x="1009" y="662"/>
                      </a:moveTo>
                      <a:cubicBezTo>
                        <a:pt x="1229" y="662"/>
                        <a:pt x="1387" y="819"/>
                        <a:pt x="1387" y="1040"/>
                      </a:cubicBezTo>
                      <a:lnTo>
                        <a:pt x="1387" y="1386"/>
                      </a:lnTo>
                      <a:lnTo>
                        <a:pt x="662" y="1386"/>
                      </a:lnTo>
                      <a:lnTo>
                        <a:pt x="662" y="1040"/>
                      </a:lnTo>
                      <a:cubicBezTo>
                        <a:pt x="662" y="819"/>
                        <a:pt x="820" y="662"/>
                        <a:pt x="1009" y="662"/>
                      </a:cubicBezTo>
                      <a:close/>
                      <a:moveTo>
                        <a:pt x="1387" y="2048"/>
                      </a:moveTo>
                      <a:lnTo>
                        <a:pt x="1387" y="6017"/>
                      </a:lnTo>
                      <a:cubicBezTo>
                        <a:pt x="1261" y="5986"/>
                        <a:pt x="1142" y="5970"/>
                        <a:pt x="1024" y="5970"/>
                      </a:cubicBezTo>
                      <a:cubicBezTo>
                        <a:pt x="906" y="5970"/>
                        <a:pt x="788" y="5986"/>
                        <a:pt x="662" y="6017"/>
                      </a:cubicBezTo>
                      <a:lnTo>
                        <a:pt x="662" y="2048"/>
                      </a:lnTo>
                      <a:close/>
                      <a:moveTo>
                        <a:pt x="1009" y="6711"/>
                      </a:moveTo>
                      <a:cubicBezTo>
                        <a:pt x="1103" y="6711"/>
                        <a:pt x="1166" y="6711"/>
                        <a:pt x="1261" y="6742"/>
                      </a:cubicBezTo>
                      <a:lnTo>
                        <a:pt x="1009" y="7246"/>
                      </a:lnTo>
                      <a:lnTo>
                        <a:pt x="788" y="6742"/>
                      </a:lnTo>
                      <a:cubicBezTo>
                        <a:pt x="851" y="6711"/>
                        <a:pt x="946" y="6711"/>
                        <a:pt x="1009" y="6711"/>
                      </a:cubicBezTo>
                      <a:close/>
                      <a:moveTo>
                        <a:pt x="1009" y="0"/>
                      </a:moveTo>
                      <a:cubicBezTo>
                        <a:pt x="441" y="0"/>
                        <a:pt x="0" y="473"/>
                        <a:pt x="0" y="1040"/>
                      </a:cubicBezTo>
                      <a:lnTo>
                        <a:pt x="0" y="6616"/>
                      </a:lnTo>
                      <a:cubicBezTo>
                        <a:pt x="0" y="6648"/>
                        <a:pt x="0" y="6742"/>
                        <a:pt x="32" y="6774"/>
                      </a:cubicBezTo>
                      <a:lnTo>
                        <a:pt x="757" y="8160"/>
                      </a:lnTo>
                      <a:cubicBezTo>
                        <a:pt x="788" y="8286"/>
                        <a:pt x="946" y="8349"/>
                        <a:pt x="1040" y="8349"/>
                      </a:cubicBezTo>
                      <a:cubicBezTo>
                        <a:pt x="1166" y="8349"/>
                        <a:pt x="1292" y="8286"/>
                        <a:pt x="1355" y="8160"/>
                      </a:cubicBezTo>
                      <a:lnTo>
                        <a:pt x="2080" y="6774"/>
                      </a:lnTo>
                      <a:cubicBezTo>
                        <a:pt x="2111" y="6742"/>
                        <a:pt x="2111" y="6648"/>
                        <a:pt x="2111" y="6616"/>
                      </a:cubicBezTo>
                      <a:lnTo>
                        <a:pt x="2111" y="1040"/>
                      </a:lnTo>
                      <a:cubicBezTo>
                        <a:pt x="2048" y="473"/>
                        <a:pt x="1576" y="0"/>
                        <a:pt x="100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2" name="Google Shape;1025;p35"/>
              <p:cNvGrpSpPr/>
              <p:nvPr/>
            </p:nvGrpSpPr>
            <p:grpSpPr>
              <a:xfrm>
                <a:off x="5018371" y="2275826"/>
                <a:ext cx="475513" cy="456436"/>
                <a:chOff x="2553085" y="2318650"/>
                <a:chExt cx="307975" cy="295600"/>
              </a:xfrm>
            </p:grpSpPr>
            <p:sp>
              <p:nvSpPr>
                <p:cNvPr id="104" name="Google Shape;1026;p35"/>
                <p:cNvSpPr/>
                <p:nvPr/>
              </p:nvSpPr>
              <p:spPr>
                <a:xfrm>
                  <a:off x="2694060" y="2353025"/>
                  <a:ext cx="104000" cy="1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0" h="4852" extrusionOk="0">
                      <a:moveTo>
                        <a:pt x="2080" y="662"/>
                      </a:moveTo>
                      <a:cubicBezTo>
                        <a:pt x="2490" y="662"/>
                        <a:pt x="2805" y="977"/>
                        <a:pt x="2805" y="1386"/>
                      </a:cubicBezTo>
                      <a:cubicBezTo>
                        <a:pt x="2805" y="1764"/>
                        <a:pt x="2490" y="2079"/>
                        <a:pt x="2080" y="2079"/>
                      </a:cubicBezTo>
                      <a:cubicBezTo>
                        <a:pt x="1702" y="2079"/>
                        <a:pt x="1387" y="1764"/>
                        <a:pt x="1387" y="1386"/>
                      </a:cubicBezTo>
                      <a:cubicBezTo>
                        <a:pt x="1387" y="977"/>
                        <a:pt x="1702" y="662"/>
                        <a:pt x="2080" y="662"/>
                      </a:cubicBezTo>
                      <a:close/>
                      <a:moveTo>
                        <a:pt x="2080" y="2773"/>
                      </a:moveTo>
                      <a:cubicBezTo>
                        <a:pt x="2836" y="2773"/>
                        <a:pt x="3466" y="3403"/>
                        <a:pt x="3466" y="4127"/>
                      </a:cubicBezTo>
                      <a:lnTo>
                        <a:pt x="662" y="4127"/>
                      </a:lnTo>
                      <a:cubicBezTo>
                        <a:pt x="662" y="3403"/>
                        <a:pt x="1293" y="2773"/>
                        <a:pt x="2080" y="2773"/>
                      </a:cubicBezTo>
                      <a:close/>
                      <a:moveTo>
                        <a:pt x="2112" y="0"/>
                      </a:moveTo>
                      <a:cubicBezTo>
                        <a:pt x="1387" y="0"/>
                        <a:pt x="757" y="630"/>
                        <a:pt x="757" y="1386"/>
                      </a:cubicBezTo>
                      <a:cubicBezTo>
                        <a:pt x="757" y="1733"/>
                        <a:pt x="915" y="2079"/>
                        <a:pt x="1135" y="2332"/>
                      </a:cubicBezTo>
                      <a:cubicBezTo>
                        <a:pt x="505" y="2678"/>
                        <a:pt x="64" y="3340"/>
                        <a:pt x="64" y="4127"/>
                      </a:cubicBezTo>
                      <a:lnTo>
                        <a:pt x="64" y="4505"/>
                      </a:lnTo>
                      <a:cubicBezTo>
                        <a:pt x="1" y="4694"/>
                        <a:pt x="158" y="4852"/>
                        <a:pt x="347" y="4852"/>
                      </a:cubicBezTo>
                      <a:lnTo>
                        <a:pt x="3813" y="4852"/>
                      </a:lnTo>
                      <a:cubicBezTo>
                        <a:pt x="4002" y="4852"/>
                        <a:pt x="4160" y="4694"/>
                        <a:pt x="4160" y="4505"/>
                      </a:cubicBezTo>
                      <a:lnTo>
                        <a:pt x="4160" y="4127"/>
                      </a:lnTo>
                      <a:cubicBezTo>
                        <a:pt x="4160" y="3340"/>
                        <a:pt x="3750" y="2678"/>
                        <a:pt x="3120" y="2332"/>
                      </a:cubicBezTo>
                      <a:cubicBezTo>
                        <a:pt x="3340" y="2079"/>
                        <a:pt x="3498" y="1733"/>
                        <a:pt x="3498" y="1386"/>
                      </a:cubicBezTo>
                      <a:cubicBezTo>
                        <a:pt x="3498" y="630"/>
                        <a:pt x="2868" y="0"/>
                        <a:pt x="2112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" name="Google Shape;1027;p35"/>
                <p:cNvSpPr/>
                <p:nvPr/>
              </p:nvSpPr>
              <p:spPr>
                <a:xfrm>
                  <a:off x="2553085" y="2318650"/>
                  <a:ext cx="307975" cy="29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19" h="11824" extrusionOk="0">
                      <a:moveTo>
                        <a:pt x="7712" y="682"/>
                      </a:moveTo>
                      <a:cubicBezTo>
                        <a:pt x="8607" y="682"/>
                        <a:pt x="9499" y="1029"/>
                        <a:pt x="10177" y="1690"/>
                      </a:cubicBezTo>
                      <a:cubicBezTo>
                        <a:pt x="11468" y="2982"/>
                        <a:pt x="11531" y="5187"/>
                        <a:pt x="10177" y="6573"/>
                      </a:cubicBezTo>
                      <a:cubicBezTo>
                        <a:pt x="9500" y="7266"/>
                        <a:pt x="8627" y="7590"/>
                        <a:pt x="7754" y="7590"/>
                      </a:cubicBezTo>
                      <a:cubicBezTo>
                        <a:pt x="6839" y="7590"/>
                        <a:pt x="5923" y="7234"/>
                        <a:pt x="5230" y="6573"/>
                      </a:cubicBezTo>
                      <a:cubicBezTo>
                        <a:pt x="3939" y="5282"/>
                        <a:pt x="3876" y="3045"/>
                        <a:pt x="5325" y="1659"/>
                      </a:cubicBezTo>
                      <a:cubicBezTo>
                        <a:pt x="6001" y="997"/>
                        <a:pt x="6858" y="682"/>
                        <a:pt x="7712" y="682"/>
                      </a:cubicBezTo>
                      <a:close/>
                      <a:moveTo>
                        <a:pt x="4128" y="6258"/>
                      </a:moveTo>
                      <a:cubicBezTo>
                        <a:pt x="4285" y="6573"/>
                        <a:pt x="4537" y="6857"/>
                        <a:pt x="4758" y="7078"/>
                      </a:cubicBezTo>
                      <a:cubicBezTo>
                        <a:pt x="5010" y="7330"/>
                        <a:pt x="5293" y="7550"/>
                        <a:pt x="5577" y="7708"/>
                      </a:cubicBezTo>
                      <a:lnTo>
                        <a:pt x="5136" y="8180"/>
                      </a:lnTo>
                      <a:cubicBezTo>
                        <a:pt x="5073" y="8243"/>
                        <a:pt x="4978" y="8275"/>
                        <a:pt x="4888" y="8275"/>
                      </a:cubicBezTo>
                      <a:cubicBezTo>
                        <a:pt x="4797" y="8275"/>
                        <a:pt x="4710" y="8243"/>
                        <a:pt x="4663" y="8180"/>
                      </a:cubicBezTo>
                      <a:lnTo>
                        <a:pt x="3655" y="7204"/>
                      </a:lnTo>
                      <a:cubicBezTo>
                        <a:pt x="3498" y="7078"/>
                        <a:pt x="3498" y="6857"/>
                        <a:pt x="3655" y="6731"/>
                      </a:cubicBezTo>
                      <a:lnTo>
                        <a:pt x="4128" y="6258"/>
                      </a:lnTo>
                      <a:close/>
                      <a:moveTo>
                        <a:pt x="3403" y="7960"/>
                      </a:moveTo>
                      <a:lnTo>
                        <a:pt x="3876" y="8432"/>
                      </a:lnTo>
                      <a:lnTo>
                        <a:pt x="3309" y="8968"/>
                      </a:lnTo>
                      <a:lnTo>
                        <a:pt x="2836" y="8495"/>
                      </a:lnTo>
                      <a:lnTo>
                        <a:pt x="3403" y="7960"/>
                      </a:lnTo>
                      <a:close/>
                      <a:moveTo>
                        <a:pt x="2363" y="8968"/>
                      </a:moveTo>
                      <a:lnTo>
                        <a:pt x="2836" y="9440"/>
                      </a:lnTo>
                      <a:lnTo>
                        <a:pt x="1292" y="10984"/>
                      </a:lnTo>
                      <a:cubicBezTo>
                        <a:pt x="1245" y="11047"/>
                        <a:pt x="1158" y="11079"/>
                        <a:pt x="1068" y="11079"/>
                      </a:cubicBezTo>
                      <a:cubicBezTo>
                        <a:pt x="977" y="11079"/>
                        <a:pt x="883" y="11047"/>
                        <a:pt x="820" y="10984"/>
                      </a:cubicBezTo>
                      <a:cubicBezTo>
                        <a:pt x="725" y="10858"/>
                        <a:pt x="725" y="10669"/>
                        <a:pt x="820" y="10512"/>
                      </a:cubicBezTo>
                      <a:lnTo>
                        <a:pt x="2363" y="8968"/>
                      </a:lnTo>
                      <a:close/>
                      <a:moveTo>
                        <a:pt x="7731" y="1"/>
                      </a:moveTo>
                      <a:cubicBezTo>
                        <a:pt x="6669" y="1"/>
                        <a:pt x="5604" y="403"/>
                        <a:pt x="4789" y="1218"/>
                      </a:cubicBezTo>
                      <a:cubicBezTo>
                        <a:pt x="3592" y="2446"/>
                        <a:pt x="3309" y="4179"/>
                        <a:pt x="3844" y="5628"/>
                      </a:cubicBezTo>
                      <a:lnTo>
                        <a:pt x="3182" y="6290"/>
                      </a:lnTo>
                      <a:cubicBezTo>
                        <a:pt x="2867" y="6605"/>
                        <a:pt x="2804" y="7078"/>
                        <a:pt x="2993" y="7487"/>
                      </a:cubicBezTo>
                      <a:lnTo>
                        <a:pt x="410" y="10071"/>
                      </a:lnTo>
                      <a:cubicBezTo>
                        <a:pt x="0" y="10480"/>
                        <a:pt x="0" y="11142"/>
                        <a:pt x="410" y="11520"/>
                      </a:cubicBezTo>
                      <a:cubicBezTo>
                        <a:pt x="580" y="11721"/>
                        <a:pt x="826" y="11823"/>
                        <a:pt x="1081" y="11823"/>
                      </a:cubicBezTo>
                      <a:cubicBezTo>
                        <a:pt x="1345" y="11823"/>
                        <a:pt x="1619" y="11713"/>
                        <a:pt x="1828" y="11488"/>
                      </a:cubicBezTo>
                      <a:lnTo>
                        <a:pt x="4411" y="8905"/>
                      </a:lnTo>
                      <a:cubicBezTo>
                        <a:pt x="4565" y="8976"/>
                        <a:pt x="4727" y="9011"/>
                        <a:pt x="4887" y="9011"/>
                      </a:cubicBezTo>
                      <a:cubicBezTo>
                        <a:pt x="5153" y="9011"/>
                        <a:pt x="5411" y="8913"/>
                        <a:pt x="5608" y="8716"/>
                      </a:cubicBezTo>
                      <a:lnTo>
                        <a:pt x="6270" y="8023"/>
                      </a:lnTo>
                      <a:cubicBezTo>
                        <a:pt x="6736" y="8205"/>
                        <a:pt x="7231" y="8296"/>
                        <a:pt x="7729" y="8296"/>
                      </a:cubicBezTo>
                      <a:cubicBezTo>
                        <a:pt x="8781" y="8296"/>
                        <a:pt x="9847" y="7890"/>
                        <a:pt x="10681" y="7078"/>
                      </a:cubicBezTo>
                      <a:cubicBezTo>
                        <a:pt x="12319" y="5439"/>
                        <a:pt x="12287" y="2793"/>
                        <a:pt x="10681" y="1218"/>
                      </a:cubicBezTo>
                      <a:cubicBezTo>
                        <a:pt x="9873" y="410"/>
                        <a:pt x="8804" y="1"/>
                        <a:pt x="773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pic>
          <p:nvPicPr>
            <p:cNvPr id="2051" name="Picture 3" descr="C:\Users\jgavilanez\Documents\104850.png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253" y="2494697"/>
              <a:ext cx="743003" cy="743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4 Conector recto"/>
            <p:cNvCxnSpPr/>
            <p:nvPr/>
          </p:nvCxnSpPr>
          <p:spPr>
            <a:xfrm>
              <a:off x="7398331" y="1618501"/>
              <a:ext cx="0" cy="460416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23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 smtClean="0"/>
              <a:t>Cronograma</a:t>
            </a:r>
            <a:endParaRPr lang="x-none" sz="280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349007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/>
              <a:t>3</a:t>
            </a:r>
            <a:endParaRPr lang="x-none"/>
          </a:p>
        </p:txBody>
      </p:sp>
      <p:sp>
        <p:nvSpPr>
          <p:cNvPr id="130" name="129 Rectángulo"/>
          <p:cNvSpPr/>
          <p:nvPr/>
        </p:nvSpPr>
        <p:spPr>
          <a:xfrm>
            <a:off x="2298179" y="1224277"/>
            <a:ext cx="10310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 smtClean="0">
                <a:latin typeface="Roboto"/>
              </a:rPr>
              <a:t>GESE-DICA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1" name="130 Rectángulo"/>
          <p:cNvSpPr/>
          <p:nvPr/>
        </p:nvSpPr>
        <p:spPr>
          <a:xfrm>
            <a:off x="1278992" y="6031710"/>
            <a:ext cx="6126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>
                <a:latin typeface="Roboto"/>
              </a:rPr>
              <a:t>GESE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2" name="131 Rectángulo"/>
          <p:cNvSpPr/>
          <p:nvPr/>
        </p:nvSpPr>
        <p:spPr>
          <a:xfrm>
            <a:off x="3539715" y="6072008"/>
            <a:ext cx="10310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 smtClean="0">
                <a:latin typeface="Roboto"/>
              </a:rPr>
              <a:t>GESE-DICA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3" name="132 Rectángulo"/>
          <p:cNvSpPr/>
          <p:nvPr/>
        </p:nvSpPr>
        <p:spPr>
          <a:xfrm>
            <a:off x="4989775" y="1219321"/>
            <a:ext cx="6126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>
                <a:latin typeface="Roboto"/>
              </a:rPr>
              <a:t>GESE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4" name="133 Rectángulo"/>
          <p:cNvSpPr/>
          <p:nvPr/>
        </p:nvSpPr>
        <p:spPr>
          <a:xfrm>
            <a:off x="6300259" y="6059459"/>
            <a:ext cx="5597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 smtClean="0">
                <a:latin typeface="Roboto"/>
              </a:rPr>
              <a:t>DICA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5" name="134 Rectángulo"/>
          <p:cNvSpPr/>
          <p:nvPr/>
        </p:nvSpPr>
        <p:spPr>
          <a:xfrm>
            <a:off x="7490881" y="1215808"/>
            <a:ext cx="5597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 smtClean="0">
                <a:latin typeface="Roboto"/>
              </a:rPr>
              <a:t>DICA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6" name="135 Rectángulo"/>
          <p:cNvSpPr/>
          <p:nvPr/>
        </p:nvSpPr>
        <p:spPr>
          <a:xfrm>
            <a:off x="8685312" y="6071716"/>
            <a:ext cx="6126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>
                <a:latin typeface="Roboto"/>
              </a:rPr>
              <a:t>GESE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37" name="136 Rectángulo"/>
          <p:cNvSpPr/>
          <p:nvPr/>
        </p:nvSpPr>
        <p:spPr>
          <a:xfrm>
            <a:off x="9931341" y="1209826"/>
            <a:ext cx="6126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C" sz="1200" b="1" dirty="0">
                <a:latin typeface="Roboto"/>
              </a:rPr>
              <a:t>GESE</a:t>
            </a:r>
            <a:endParaRPr lang="es-EC" sz="1200" b="1" dirty="0">
              <a:solidFill>
                <a:srgbClr val="000000"/>
              </a:solidFill>
              <a:latin typeface="Roboto"/>
            </a:endParaRPr>
          </a:p>
        </p:txBody>
      </p:sp>
      <p:grpSp>
        <p:nvGrpSpPr>
          <p:cNvPr id="141" name="140 Grupo"/>
          <p:cNvGrpSpPr/>
          <p:nvPr/>
        </p:nvGrpSpPr>
        <p:grpSpPr>
          <a:xfrm>
            <a:off x="456028" y="948569"/>
            <a:ext cx="11486565" cy="5206753"/>
            <a:chOff x="456028" y="948569"/>
            <a:chExt cx="11486565" cy="5206753"/>
          </a:xfrm>
        </p:grpSpPr>
        <p:grpSp>
          <p:nvGrpSpPr>
            <p:cNvPr id="129" name="128 Grupo"/>
            <p:cNvGrpSpPr/>
            <p:nvPr/>
          </p:nvGrpSpPr>
          <p:grpSpPr>
            <a:xfrm>
              <a:off x="456028" y="948569"/>
              <a:ext cx="10914236" cy="5047518"/>
              <a:chOff x="456028" y="889194"/>
              <a:chExt cx="10914236" cy="5047518"/>
            </a:xfrm>
          </p:grpSpPr>
          <p:grpSp>
            <p:nvGrpSpPr>
              <p:cNvPr id="117" name="116 Grupo"/>
              <p:cNvGrpSpPr/>
              <p:nvPr/>
            </p:nvGrpSpPr>
            <p:grpSpPr>
              <a:xfrm>
                <a:off x="456028" y="1414347"/>
                <a:ext cx="10914236" cy="4522365"/>
                <a:chOff x="565414" y="1374414"/>
                <a:chExt cx="8013172" cy="3566765"/>
              </a:xfrm>
            </p:grpSpPr>
            <p:grpSp>
              <p:nvGrpSpPr>
                <p:cNvPr id="61" name="Google Shape;664;p29"/>
                <p:cNvGrpSpPr/>
                <p:nvPr/>
              </p:nvGrpSpPr>
              <p:grpSpPr>
                <a:xfrm>
                  <a:off x="933618" y="2956720"/>
                  <a:ext cx="908700" cy="830218"/>
                  <a:chOff x="923759" y="2789357"/>
                  <a:chExt cx="908700" cy="830218"/>
                </a:xfrm>
              </p:grpSpPr>
              <p:sp>
                <p:nvSpPr>
                  <p:cNvPr id="62" name="Google Shape;665;p29"/>
                  <p:cNvSpPr/>
                  <p:nvPr/>
                </p:nvSpPr>
                <p:spPr>
                  <a:xfrm rot="5400000">
                    <a:off x="1083509" y="2629607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" name="Google Shape;666;p29"/>
                  <p:cNvSpPr/>
                  <p:nvPr/>
                </p:nvSpPr>
                <p:spPr>
                  <a:xfrm flipH="1">
                    <a:off x="1135536" y="3134475"/>
                    <a:ext cx="485100" cy="485100"/>
                  </a:xfrm>
                  <a:prstGeom prst="ellipse">
                    <a:avLst/>
                  </a:prstGeom>
                  <a:solidFill>
                    <a:srgbClr val="A7BCE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1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64" name="Google Shape;667;p29"/>
                <p:cNvGrpSpPr/>
                <p:nvPr/>
              </p:nvGrpSpPr>
              <p:grpSpPr>
                <a:xfrm>
                  <a:off x="2750497" y="2958483"/>
                  <a:ext cx="908700" cy="828454"/>
                  <a:chOff x="2741252" y="2791121"/>
                  <a:chExt cx="908700" cy="828454"/>
                </a:xfrm>
              </p:grpSpPr>
              <p:sp>
                <p:nvSpPr>
                  <p:cNvPr id="65" name="Google Shape;668;p29"/>
                  <p:cNvSpPr/>
                  <p:nvPr/>
                </p:nvSpPr>
                <p:spPr>
                  <a:xfrm rot="5400000">
                    <a:off x="2901002" y="2631371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" name="Google Shape;669;p29"/>
                  <p:cNvSpPr/>
                  <p:nvPr/>
                </p:nvSpPr>
                <p:spPr>
                  <a:xfrm flipH="1">
                    <a:off x="2953029" y="3134475"/>
                    <a:ext cx="485100" cy="485100"/>
                  </a:xfrm>
                  <a:prstGeom prst="ellipse">
                    <a:avLst/>
                  </a:prstGeom>
                  <a:solidFill>
                    <a:srgbClr val="A7BCE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3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67" name="Google Shape;670;p29"/>
                <p:cNvGrpSpPr/>
                <p:nvPr/>
              </p:nvGrpSpPr>
              <p:grpSpPr>
                <a:xfrm>
                  <a:off x="4567377" y="2958483"/>
                  <a:ext cx="908700" cy="828454"/>
                  <a:chOff x="4562463" y="2791121"/>
                  <a:chExt cx="908700" cy="828454"/>
                </a:xfrm>
              </p:grpSpPr>
              <p:sp>
                <p:nvSpPr>
                  <p:cNvPr id="68" name="Google Shape;671;p29"/>
                  <p:cNvSpPr/>
                  <p:nvPr/>
                </p:nvSpPr>
                <p:spPr>
                  <a:xfrm rot="5400000">
                    <a:off x="4722213" y="2631371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rgbClr val="FFDEA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" name="Google Shape;672;p29"/>
                  <p:cNvSpPr/>
                  <p:nvPr/>
                </p:nvSpPr>
                <p:spPr>
                  <a:xfrm flipH="1">
                    <a:off x="4774239" y="3134475"/>
                    <a:ext cx="485100" cy="485100"/>
                  </a:xfrm>
                  <a:prstGeom prst="ellipse">
                    <a:avLst/>
                  </a:prstGeom>
                  <a:solidFill>
                    <a:srgbClr val="FFCB69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5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70" name="Google Shape;673;p29"/>
                <p:cNvGrpSpPr/>
                <p:nvPr/>
              </p:nvGrpSpPr>
              <p:grpSpPr>
                <a:xfrm>
                  <a:off x="6384256" y="2958483"/>
                  <a:ext cx="908700" cy="828454"/>
                  <a:chOff x="6383673" y="2791121"/>
                  <a:chExt cx="908700" cy="828454"/>
                </a:xfrm>
              </p:grpSpPr>
              <p:sp>
                <p:nvSpPr>
                  <p:cNvPr id="71" name="Google Shape;674;p29"/>
                  <p:cNvSpPr/>
                  <p:nvPr/>
                </p:nvSpPr>
                <p:spPr>
                  <a:xfrm rot="5400000">
                    <a:off x="6543423" y="2631371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" name="Google Shape;675;p29"/>
                  <p:cNvSpPr/>
                  <p:nvPr/>
                </p:nvSpPr>
                <p:spPr>
                  <a:xfrm flipH="1">
                    <a:off x="6595450" y="3134475"/>
                    <a:ext cx="485100" cy="4851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7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73" name="Google Shape;676;p29"/>
                <p:cNvGrpSpPr/>
                <p:nvPr/>
              </p:nvGrpSpPr>
              <p:grpSpPr>
                <a:xfrm>
                  <a:off x="1842058" y="2473163"/>
                  <a:ext cx="908700" cy="855195"/>
                  <a:chOff x="1832448" y="2305800"/>
                  <a:chExt cx="908700" cy="855195"/>
                </a:xfrm>
              </p:grpSpPr>
              <p:sp>
                <p:nvSpPr>
                  <p:cNvPr id="74" name="Google Shape;677;p29"/>
                  <p:cNvSpPr/>
                  <p:nvPr/>
                </p:nvSpPr>
                <p:spPr>
                  <a:xfrm rot="-5400000">
                    <a:off x="1992198" y="2412045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" name="Google Shape;678;p29"/>
                  <p:cNvSpPr/>
                  <p:nvPr/>
                </p:nvSpPr>
                <p:spPr>
                  <a:xfrm flipH="1">
                    <a:off x="2049936" y="2305800"/>
                    <a:ext cx="485100" cy="485100"/>
                  </a:xfrm>
                  <a:prstGeom prst="ellipse">
                    <a:avLst/>
                  </a:prstGeom>
                  <a:solidFill>
                    <a:srgbClr val="A7BCE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76" name="Google Shape;679;p29"/>
                <p:cNvGrpSpPr/>
                <p:nvPr/>
              </p:nvGrpSpPr>
              <p:grpSpPr>
                <a:xfrm>
                  <a:off x="3658937" y="2473163"/>
                  <a:ext cx="908700" cy="856958"/>
                  <a:chOff x="3649941" y="2305800"/>
                  <a:chExt cx="908700" cy="856958"/>
                </a:xfrm>
              </p:grpSpPr>
              <p:sp>
                <p:nvSpPr>
                  <p:cNvPr id="77" name="Google Shape;680;p29"/>
                  <p:cNvSpPr/>
                  <p:nvPr/>
                </p:nvSpPr>
                <p:spPr>
                  <a:xfrm rot="-5400000">
                    <a:off x="3809691" y="2413808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" name="Google Shape;681;p29"/>
                  <p:cNvSpPr/>
                  <p:nvPr/>
                </p:nvSpPr>
                <p:spPr>
                  <a:xfrm flipH="1">
                    <a:off x="3867429" y="2305800"/>
                    <a:ext cx="485100" cy="485100"/>
                  </a:xfrm>
                  <a:prstGeom prst="ellipse">
                    <a:avLst/>
                  </a:prstGeom>
                  <a:solidFill>
                    <a:srgbClr val="A7BCE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4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79" name="Google Shape;682;p29"/>
                <p:cNvGrpSpPr/>
                <p:nvPr/>
              </p:nvGrpSpPr>
              <p:grpSpPr>
                <a:xfrm>
                  <a:off x="5475816" y="2473163"/>
                  <a:ext cx="908700" cy="856958"/>
                  <a:chOff x="5471152" y="2305800"/>
                  <a:chExt cx="908700" cy="856958"/>
                </a:xfrm>
              </p:grpSpPr>
              <p:sp>
                <p:nvSpPr>
                  <p:cNvPr id="80" name="Google Shape;683;p29"/>
                  <p:cNvSpPr/>
                  <p:nvPr/>
                </p:nvSpPr>
                <p:spPr>
                  <a:xfrm rot="-5400000">
                    <a:off x="5630902" y="2413808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" name="Google Shape;684;p29"/>
                  <p:cNvSpPr/>
                  <p:nvPr/>
                </p:nvSpPr>
                <p:spPr>
                  <a:xfrm flipH="1">
                    <a:off x="5688639" y="2305800"/>
                    <a:ext cx="485100" cy="4851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6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82" name="Google Shape;685;p29"/>
                <p:cNvGrpSpPr/>
                <p:nvPr/>
              </p:nvGrpSpPr>
              <p:grpSpPr>
                <a:xfrm>
                  <a:off x="7292696" y="2473163"/>
                  <a:ext cx="908700" cy="856958"/>
                  <a:chOff x="7292362" y="2305800"/>
                  <a:chExt cx="908700" cy="856958"/>
                </a:xfrm>
              </p:grpSpPr>
              <p:sp>
                <p:nvSpPr>
                  <p:cNvPr id="83" name="Google Shape;686;p29"/>
                  <p:cNvSpPr/>
                  <p:nvPr/>
                </p:nvSpPr>
                <p:spPr>
                  <a:xfrm rot="-5400000">
                    <a:off x="7452112" y="2413808"/>
                    <a:ext cx="589200" cy="908700"/>
                  </a:xfrm>
                  <a:prstGeom prst="chevron">
                    <a:avLst>
                      <a:gd name="adj" fmla="val 36884"/>
                    </a:avLst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" name="Google Shape;687;p29"/>
                  <p:cNvSpPr/>
                  <p:nvPr/>
                </p:nvSpPr>
                <p:spPr>
                  <a:xfrm flipH="1">
                    <a:off x="7509850" y="2305800"/>
                    <a:ext cx="485100" cy="485100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8</a:t>
                    </a:r>
                    <a:endParaRPr kumimoji="0" sz="16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cxnSp>
              <p:nvCxnSpPr>
                <p:cNvPr id="85" name="Google Shape;688;p29"/>
                <p:cNvCxnSpPr>
                  <a:stCxn id="75" idx="0"/>
                </p:cNvCxnSpPr>
                <p:nvPr/>
              </p:nvCxnSpPr>
              <p:spPr>
                <a:xfrm rot="10800000">
                  <a:off x="2301496" y="2354063"/>
                  <a:ext cx="6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86" name="Google Shape;690;p29"/>
                <p:cNvCxnSpPr>
                  <a:stCxn id="78" idx="0"/>
                </p:cNvCxnSpPr>
                <p:nvPr/>
              </p:nvCxnSpPr>
              <p:spPr>
                <a:xfrm rot="10800000">
                  <a:off x="4117775" y="2354063"/>
                  <a:ext cx="12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87" name="Google Shape;692;p29"/>
                <p:cNvCxnSpPr>
                  <a:stCxn id="81" idx="0"/>
                </p:cNvCxnSpPr>
                <p:nvPr/>
              </p:nvCxnSpPr>
              <p:spPr>
                <a:xfrm rot="10800000">
                  <a:off x="5934054" y="2354063"/>
                  <a:ext cx="18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88" name="Google Shape;694;p29"/>
                <p:cNvCxnSpPr>
                  <a:stCxn id="84" idx="0"/>
                </p:cNvCxnSpPr>
                <p:nvPr/>
              </p:nvCxnSpPr>
              <p:spPr>
                <a:xfrm rot="10800000">
                  <a:off x="7750034" y="2354063"/>
                  <a:ext cx="27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89" name="Google Shape;696;p29"/>
                <p:cNvCxnSpPr>
                  <a:stCxn id="63" idx="4"/>
                </p:cNvCxnSpPr>
                <p:nvPr/>
              </p:nvCxnSpPr>
              <p:spPr>
                <a:xfrm>
                  <a:off x="1387945" y="3786938"/>
                  <a:ext cx="6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90" name="Google Shape;698;p29"/>
                <p:cNvCxnSpPr>
                  <a:stCxn id="66" idx="4"/>
                </p:cNvCxnSpPr>
                <p:nvPr/>
              </p:nvCxnSpPr>
              <p:spPr>
                <a:xfrm>
                  <a:off x="3204824" y="3786938"/>
                  <a:ext cx="12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91" name="Google Shape;700;p29"/>
                <p:cNvCxnSpPr>
                  <a:stCxn id="69" idx="4"/>
                </p:cNvCxnSpPr>
                <p:nvPr/>
              </p:nvCxnSpPr>
              <p:spPr>
                <a:xfrm>
                  <a:off x="5021704" y="3786938"/>
                  <a:ext cx="3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cxnSp>
              <p:nvCxnSpPr>
                <p:cNvPr id="92" name="Google Shape;702;p29"/>
                <p:cNvCxnSpPr>
                  <a:stCxn id="72" idx="4"/>
                </p:cNvCxnSpPr>
                <p:nvPr/>
              </p:nvCxnSpPr>
              <p:spPr>
                <a:xfrm flipH="1">
                  <a:off x="6838283" y="3786938"/>
                  <a:ext cx="300" cy="1191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cxnSp>
            <p:grpSp>
              <p:nvGrpSpPr>
                <p:cNvPr id="93" name="Google Shape;704;p29"/>
                <p:cNvGrpSpPr/>
                <p:nvPr/>
              </p:nvGrpSpPr>
              <p:grpSpPr>
                <a:xfrm>
                  <a:off x="1470335" y="1374414"/>
                  <a:ext cx="1658961" cy="885206"/>
                  <a:chOff x="1398597" y="1298194"/>
                  <a:chExt cx="1810500" cy="885206"/>
                </a:xfrm>
              </p:grpSpPr>
              <p:sp>
                <p:nvSpPr>
                  <p:cNvPr id="94" name="Google Shape;705;p29"/>
                  <p:cNvSpPr txBox="1"/>
                  <p:nvPr/>
                </p:nvSpPr>
                <p:spPr>
                  <a:xfrm>
                    <a:off x="1398597" y="1298194"/>
                    <a:ext cx="1810500" cy="56819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Acercamiento a las empresas de la muestra para el plan piloto</a:t>
                    </a:r>
                  </a:p>
                </p:txBody>
              </p:sp>
              <p:sp>
                <p:nvSpPr>
                  <p:cNvPr id="95" name="Google Shape;706;p29"/>
                  <p:cNvSpPr/>
                  <p:nvPr/>
                </p:nvSpPr>
                <p:spPr>
                  <a:xfrm>
                    <a:off x="1398597" y="1866900"/>
                    <a:ext cx="18105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lang="en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22 de Nov.</a:t>
                    </a:r>
                    <a:endParaRPr kumimoji="0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96" name="Google Shape;707;p29"/>
                <p:cNvGrpSpPr/>
                <p:nvPr/>
              </p:nvGrpSpPr>
              <p:grpSpPr>
                <a:xfrm>
                  <a:off x="3290601" y="1402492"/>
                  <a:ext cx="1655125" cy="857108"/>
                  <a:chOff x="3221045" y="1326292"/>
                  <a:chExt cx="1655125" cy="857108"/>
                </a:xfrm>
              </p:grpSpPr>
              <p:sp>
                <p:nvSpPr>
                  <p:cNvPr id="97" name="Google Shape;708;p29"/>
                  <p:cNvSpPr txBox="1"/>
                  <p:nvPr/>
                </p:nvSpPr>
                <p:spPr>
                  <a:xfrm>
                    <a:off x="3221045" y="1326292"/>
                    <a:ext cx="16551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Envío de correo con las herramientas actualizadas</a:t>
                    </a:r>
                  </a:p>
                </p:txBody>
              </p:sp>
              <p:sp>
                <p:nvSpPr>
                  <p:cNvPr id="98" name="Google Shape;709;p29"/>
                  <p:cNvSpPr/>
                  <p:nvPr/>
                </p:nvSpPr>
                <p:spPr>
                  <a:xfrm>
                    <a:off x="3221070" y="1866900"/>
                    <a:ext cx="16551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defRPr/>
                    </a:pPr>
                    <a:r>
                      <a:rPr lang="es-EC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22 </a:t>
                    </a: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de Nov.</a:t>
                    </a:r>
                  </a:p>
                </p:txBody>
              </p:sp>
            </p:grpSp>
            <p:grpSp>
              <p:nvGrpSpPr>
                <p:cNvPr id="99" name="Google Shape;710;p29"/>
                <p:cNvGrpSpPr/>
                <p:nvPr/>
              </p:nvGrpSpPr>
              <p:grpSpPr>
                <a:xfrm>
                  <a:off x="5107032" y="1402492"/>
                  <a:ext cx="1655125" cy="857108"/>
                  <a:chOff x="5034019" y="1326292"/>
                  <a:chExt cx="1655125" cy="857108"/>
                </a:xfrm>
              </p:grpSpPr>
              <p:sp>
                <p:nvSpPr>
                  <p:cNvPr id="100" name="Google Shape;711;p29"/>
                  <p:cNvSpPr txBox="1"/>
                  <p:nvPr/>
                </p:nvSpPr>
                <p:spPr>
                  <a:xfrm>
                    <a:off x="5034019" y="1326292"/>
                    <a:ext cx="16551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Entrega de informes y formularios de evaluación</a:t>
                    </a:r>
                  </a:p>
                </p:txBody>
              </p:sp>
              <p:sp>
                <p:nvSpPr>
                  <p:cNvPr id="101" name="Google Shape;712;p29"/>
                  <p:cNvSpPr/>
                  <p:nvPr/>
                </p:nvSpPr>
                <p:spPr>
                  <a:xfrm>
                    <a:off x="5034045" y="1866900"/>
                    <a:ext cx="16551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defRPr/>
                    </a:pPr>
                    <a:r>
                      <a:rPr lang="es-EC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30 </a:t>
                    </a: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de Nov.</a:t>
                    </a:r>
                  </a:p>
                </p:txBody>
              </p:sp>
            </p:grpSp>
            <p:grpSp>
              <p:nvGrpSpPr>
                <p:cNvPr id="102" name="Google Shape;713;p29"/>
                <p:cNvGrpSpPr/>
                <p:nvPr/>
              </p:nvGrpSpPr>
              <p:grpSpPr>
                <a:xfrm>
                  <a:off x="6923463" y="1402492"/>
                  <a:ext cx="1655123" cy="857108"/>
                  <a:chOff x="6851756" y="1326292"/>
                  <a:chExt cx="1655123" cy="857108"/>
                </a:xfrm>
              </p:grpSpPr>
              <p:sp>
                <p:nvSpPr>
                  <p:cNvPr id="103" name="Google Shape;714;p29"/>
                  <p:cNvSpPr txBox="1"/>
                  <p:nvPr/>
                </p:nvSpPr>
                <p:spPr>
                  <a:xfrm>
                    <a:off x="6851756" y="1326292"/>
                    <a:ext cx="16551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Análisis de los resultados / </a:t>
                    </a:r>
                    <a:r>
                      <a:rPr lang="es-EC" sz="1200" kern="0" dirty="0" smtClean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Generación </a:t>
                    </a: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de informes</a:t>
                    </a:r>
                    <a:endParaRPr kumimoji="0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Roboto"/>
                      <a:ea typeface="Roboto"/>
                      <a:cs typeface="Roboto"/>
                      <a:sym typeface="Roboto"/>
                    </a:endParaRPr>
                  </a:p>
                </p:txBody>
              </p:sp>
              <p:sp>
                <p:nvSpPr>
                  <p:cNvPr id="104" name="Google Shape;715;p29"/>
                  <p:cNvSpPr/>
                  <p:nvPr/>
                </p:nvSpPr>
                <p:spPr>
                  <a:xfrm>
                    <a:off x="6851779" y="1866900"/>
                    <a:ext cx="16551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defRPr/>
                    </a:pP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01 de Dic.</a:t>
                    </a:r>
                  </a:p>
                </p:txBody>
              </p:sp>
            </p:grpSp>
            <p:grpSp>
              <p:nvGrpSpPr>
                <p:cNvPr id="105" name="Google Shape;716;p29"/>
                <p:cNvGrpSpPr/>
                <p:nvPr/>
              </p:nvGrpSpPr>
              <p:grpSpPr>
                <a:xfrm>
                  <a:off x="565414" y="4000500"/>
                  <a:ext cx="1655089" cy="893849"/>
                  <a:chOff x="484196" y="3924300"/>
                  <a:chExt cx="1813200" cy="893849"/>
                </a:xfrm>
              </p:grpSpPr>
              <p:sp>
                <p:nvSpPr>
                  <p:cNvPr id="106" name="Google Shape;717;p29"/>
                  <p:cNvSpPr txBox="1"/>
                  <p:nvPr/>
                </p:nvSpPr>
                <p:spPr>
                  <a:xfrm>
                    <a:off x="484196" y="4249949"/>
                    <a:ext cx="18132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buSzPts val="1100"/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Acondicionamiento de insumos para ejecución y evaluación de la Prueba Piloto</a:t>
                    </a:r>
                  </a:p>
                </p:txBody>
              </p:sp>
              <p:sp>
                <p:nvSpPr>
                  <p:cNvPr id="107" name="Google Shape;718;p29"/>
                  <p:cNvSpPr/>
                  <p:nvPr/>
                </p:nvSpPr>
                <p:spPr>
                  <a:xfrm>
                    <a:off x="485506" y="3924300"/>
                    <a:ext cx="18105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17</a:t>
                    </a:r>
                    <a:r>
                      <a:rPr kumimoji="0" lang="en" sz="1800" b="0" i="0" u="none" strike="noStrike" kern="0" cap="none" spc="0" normalizeH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 al </a:t>
                    </a:r>
                    <a:r>
                      <a:rPr kumimoji="0" lang="en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22 Nov. </a:t>
                    </a:r>
                    <a:endParaRPr kumimoji="0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  <p:grpSp>
              <p:nvGrpSpPr>
                <p:cNvPr id="108" name="Google Shape;719;p29"/>
                <p:cNvGrpSpPr/>
                <p:nvPr/>
              </p:nvGrpSpPr>
              <p:grpSpPr>
                <a:xfrm>
                  <a:off x="2380363" y="4000500"/>
                  <a:ext cx="1655123" cy="940679"/>
                  <a:chOff x="2307915" y="3924300"/>
                  <a:chExt cx="1655123" cy="940679"/>
                </a:xfrm>
              </p:grpSpPr>
              <p:sp>
                <p:nvSpPr>
                  <p:cNvPr id="109" name="Google Shape;720;p29"/>
                  <p:cNvSpPr txBox="1"/>
                  <p:nvPr/>
                </p:nvSpPr>
                <p:spPr>
                  <a:xfrm>
                    <a:off x="2307915" y="4296779"/>
                    <a:ext cx="16551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buSzPts val="1100"/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Reunión de socialización de Prueba Piloto / Capacitación de uso de las herramientas para el plan piloto</a:t>
                    </a:r>
                  </a:p>
                </p:txBody>
              </p:sp>
              <p:sp>
                <p:nvSpPr>
                  <p:cNvPr id="110" name="Google Shape;721;p29"/>
                  <p:cNvSpPr/>
                  <p:nvPr/>
                </p:nvSpPr>
                <p:spPr>
                  <a:xfrm>
                    <a:off x="2307938" y="3924300"/>
                    <a:ext cx="16551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defRPr/>
                    </a:pPr>
                    <a:r>
                      <a:rPr lang="es-EC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22 </a:t>
                    </a: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de Nov.</a:t>
                    </a:r>
                  </a:p>
                </p:txBody>
              </p:sp>
            </p:grpSp>
            <p:grpSp>
              <p:nvGrpSpPr>
                <p:cNvPr id="111" name="Google Shape;722;p29"/>
                <p:cNvGrpSpPr/>
                <p:nvPr/>
              </p:nvGrpSpPr>
              <p:grpSpPr>
                <a:xfrm>
                  <a:off x="4195373" y="4000500"/>
                  <a:ext cx="1681111" cy="828288"/>
                  <a:chOff x="4120901" y="3924300"/>
                  <a:chExt cx="1839088" cy="828288"/>
                </a:xfrm>
              </p:grpSpPr>
              <p:sp>
                <p:nvSpPr>
                  <p:cNvPr id="112" name="Google Shape;723;p29"/>
                  <p:cNvSpPr txBox="1"/>
                  <p:nvPr/>
                </p:nvSpPr>
                <p:spPr>
                  <a:xfrm>
                    <a:off x="4149489" y="4184388"/>
                    <a:ext cx="18105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buSzPts val="1100"/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Levantamiento de información</a:t>
                    </a:r>
                  </a:p>
                </p:txBody>
              </p:sp>
              <p:sp>
                <p:nvSpPr>
                  <p:cNvPr id="113" name="Google Shape;724;p29"/>
                  <p:cNvSpPr/>
                  <p:nvPr/>
                </p:nvSpPr>
                <p:spPr>
                  <a:xfrm>
                    <a:off x="4120901" y="3924300"/>
                    <a:ext cx="18105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defRPr/>
                    </a:pPr>
                    <a:r>
                      <a:rPr lang="es-EC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24 </a:t>
                    </a: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al </a:t>
                    </a:r>
                    <a:r>
                      <a:rPr lang="es-EC" kern="0" dirty="0" smtClean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29 </a:t>
                    </a:r>
                    <a:r>
                      <a:rPr lang="es-EC" kern="0" dirty="0">
                        <a:solidFill>
                          <a:srgbClr val="000000"/>
                        </a:solidFill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Nov. </a:t>
                    </a:r>
                  </a:p>
                </p:txBody>
              </p:sp>
            </p:grpSp>
            <p:grpSp>
              <p:nvGrpSpPr>
                <p:cNvPr id="114" name="Google Shape;725;p29"/>
                <p:cNvGrpSpPr/>
                <p:nvPr/>
              </p:nvGrpSpPr>
              <p:grpSpPr>
                <a:xfrm>
                  <a:off x="6010209" y="4000500"/>
                  <a:ext cx="1655001" cy="828288"/>
                  <a:chOff x="5938547" y="3924300"/>
                  <a:chExt cx="1810525" cy="828288"/>
                </a:xfrm>
              </p:grpSpPr>
              <p:sp>
                <p:nvSpPr>
                  <p:cNvPr id="115" name="Google Shape;726;p29"/>
                  <p:cNvSpPr txBox="1"/>
                  <p:nvPr/>
                </p:nvSpPr>
                <p:spPr>
                  <a:xfrm>
                    <a:off x="5938547" y="4184388"/>
                    <a:ext cx="1810500" cy="5682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  <a:buSzPts val="1100"/>
                    </a:pPr>
                    <a:r>
                      <a:rPr lang="es-EC" sz="1200" kern="0" dirty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Evaluación de resultados obtenidos en el pilotaje</a:t>
                    </a:r>
                  </a:p>
                </p:txBody>
              </p:sp>
              <p:sp>
                <p:nvSpPr>
                  <p:cNvPr id="116" name="Google Shape;727;p29"/>
                  <p:cNvSpPr/>
                  <p:nvPr/>
                </p:nvSpPr>
                <p:spPr>
                  <a:xfrm>
                    <a:off x="5938572" y="3924300"/>
                    <a:ext cx="1810500" cy="316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r>
                      <a:rPr kumimoji="0" lang="en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Fira Sans Extra Condensed SemiBold"/>
                        <a:ea typeface="Fira Sans Extra Condensed SemiBold"/>
                        <a:cs typeface="Fira Sans Extra Condensed SemiBold"/>
                        <a:sym typeface="Fira Sans Extra Condensed SemiBold"/>
                      </a:rPr>
                      <a:t>01 de Dic.</a:t>
                    </a:r>
                    <a:endParaRPr kumimoji="0" sz="1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</p:grpSp>
          </p:grpSp>
          <p:grpSp>
            <p:nvGrpSpPr>
              <p:cNvPr id="128" name="127 Grupo"/>
              <p:cNvGrpSpPr/>
              <p:nvPr/>
            </p:nvGrpSpPr>
            <p:grpSpPr>
              <a:xfrm>
                <a:off x="679288" y="889194"/>
                <a:ext cx="1129783" cy="769116"/>
                <a:chOff x="679288" y="889194"/>
                <a:chExt cx="1129783" cy="769116"/>
              </a:xfrm>
            </p:grpSpPr>
            <p:grpSp>
              <p:nvGrpSpPr>
                <p:cNvPr id="120" name="119 Grupo"/>
                <p:cNvGrpSpPr/>
                <p:nvPr/>
              </p:nvGrpSpPr>
              <p:grpSpPr>
                <a:xfrm>
                  <a:off x="679288" y="889194"/>
                  <a:ext cx="1129783" cy="360214"/>
                  <a:chOff x="679288" y="889194"/>
                  <a:chExt cx="1129783" cy="360214"/>
                </a:xfrm>
              </p:grpSpPr>
              <p:sp>
                <p:nvSpPr>
                  <p:cNvPr id="118" name="Google Shape;678;p29"/>
                  <p:cNvSpPr/>
                  <p:nvPr/>
                </p:nvSpPr>
                <p:spPr>
                  <a:xfrm flipH="1">
                    <a:off x="749262" y="968668"/>
                    <a:ext cx="178698" cy="153766"/>
                  </a:xfrm>
                  <a:prstGeom prst="ellipse">
                    <a:avLst/>
                  </a:prstGeom>
                  <a:solidFill>
                    <a:srgbClr val="A7BCE3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  <p:sp>
                <p:nvSpPr>
                  <p:cNvPr id="119" name="Google Shape;705;p29"/>
                  <p:cNvSpPr txBox="1"/>
                  <p:nvPr/>
                </p:nvSpPr>
                <p:spPr>
                  <a:xfrm>
                    <a:off x="679288" y="889194"/>
                    <a:ext cx="1129783" cy="3602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 smtClean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Etapa 1</a:t>
                    </a:r>
                  </a:p>
                </p:txBody>
              </p:sp>
            </p:grpSp>
            <p:grpSp>
              <p:nvGrpSpPr>
                <p:cNvPr id="121" name="120 Grupo"/>
                <p:cNvGrpSpPr/>
                <p:nvPr/>
              </p:nvGrpSpPr>
              <p:grpSpPr>
                <a:xfrm>
                  <a:off x="744777" y="1102951"/>
                  <a:ext cx="941060" cy="360214"/>
                  <a:chOff x="749262" y="794194"/>
                  <a:chExt cx="941060" cy="360214"/>
                </a:xfrm>
              </p:grpSpPr>
              <p:sp>
                <p:nvSpPr>
                  <p:cNvPr id="122" name="Google Shape;678;p29"/>
                  <p:cNvSpPr/>
                  <p:nvPr/>
                </p:nvSpPr>
                <p:spPr>
                  <a:xfrm flipH="1">
                    <a:off x="749262" y="873668"/>
                    <a:ext cx="178698" cy="153766"/>
                  </a:xfrm>
                  <a:prstGeom prst="ellipse">
                    <a:avLst/>
                  </a:prstGeom>
                  <a:solidFill>
                    <a:srgbClr val="FFCB69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  <p:sp>
                <p:nvSpPr>
                  <p:cNvPr id="123" name="Google Shape;705;p29"/>
                  <p:cNvSpPr txBox="1"/>
                  <p:nvPr/>
                </p:nvSpPr>
                <p:spPr>
                  <a:xfrm>
                    <a:off x="831395" y="794194"/>
                    <a:ext cx="858927" cy="3602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 smtClean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Etapa 2</a:t>
                    </a:r>
                  </a:p>
                </p:txBody>
              </p:sp>
            </p:grpSp>
            <p:grpSp>
              <p:nvGrpSpPr>
                <p:cNvPr id="125" name="124 Grupo"/>
                <p:cNvGrpSpPr/>
                <p:nvPr/>
              </p:nvGrpSpPr>
              <p:grpSpPr>
                <a:xfrm>
                  <a:off x="744431" y="1298096"/>
                  <a:ext cx="941060" cy="360214"/>
                  <a:chOff x="749262" y="770444"/>
                  <a:chExt cx="941060" cy="360214"/>
                </a:xfrm>
              </p:grpSpPr>
              <p:sp>
                <p:nvSpPr>
                  <p:cNvPr id="126" name="Google Shape;678;p29"/>
                  <p:cNvSpPr/>
                  <p:nvPr/>
                </p:nvSpPr>
                <p:spPr>
                  <a:xfrm flipH="1">
                    <a:off x="749262" y="873668"/>
                    <a:ext cx="178698" cy="153766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/>
                      <a:buNone/>
                      <a:tabLst/>
                      <a:defRPr/>
                    </a:pPr>
                    <a:endParaRPr kumimoji="0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Fira Sans Extra Condensed SemiBold"/>
                      <a:ea typeface="Fira Sans Extra Condensed SemiBold"/>
                      <a:cs typeface="Fira Sans Extra Condensed SemiBold"/>
                      <a:sym typeface="Fira Sans Extra Condensed SemiBold"/>
                    </a:endParaRPr>
                  </a:p>
                </p:txBody>
              </p:sp>
              <p:sp>
                <p:nvSpPr>
                  <p:cNvPr id="127" name="Google Shape;705;p29"/>
                  <p:cNvSpPr txBox="1"/>
                  <p:nvPr/>
                </p:nvSpPr>
                <p:spPr>
                  <a:xfrm>
                    <a:off x="831741" y="770444"/>
                    <a:ext cx="858581" cy="3602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lvl="0" algn="ctr">
                      <a:buClr>
                        <a:srgbClr val="000000"/>
                      </a:buClr>
                    </a:pPr>
                    <a:r>
                      <a:rPr lang="es-EC" sz="1200" kern="0" dirty="0" smtClean="0">
                        <a:solidFill>
                          <a:srgbClr val="000000"/>
                        </a:solidFill>
                        <a:latin typeface="Roboto"/>
                        <a:ea typeface="Roboto"/>
                        <a:cs typeface="Roboto"/>
                        <a:sym typeface="Roboto"/>
                      </a:rPr>
                      <a:t>Etapa 3</a:t>
                    </a:r>
                  </a:p>
                </p:txBody>
              </p:sp>
            </p:grpSp>
          </p:grpSp>
        </p:grpSp>
        <p:grpSp>
          <p:nvGrpSpPr>
            <p:cNvPr id="140" name="139 Grupo"/>
            <p:cNvGrpSpPr/>
            <p:nvPr/>
          </p:nvGrpSpPr>
          <p:grpSpPr>
            <a:xfrm>
              <a:off x="10487743" y="5795108"/>
              <a:ext cx="1454850" cy="360214"/>
              <a:chOff x="10487743" y="5795108"/>
              <a:chExt cx="1454850" cy="360214"/>
            </a:xfrm>
          </p:grpSpPr>
          <p:sp>
            <p:nvSpPr>
              <p:cNvPr id="138" name="Google Shape;718;p29"/>
              <p:cNvSpPr/>
              <p:nvPr/>
            </p:nvSpPr>
            <p:spPr>
              <a:xfrm>
                <a:off x="10487743" y="5915840"/>
                <a:ext cx="315812" cy="114919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75000"/>
                </a:schemeClr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39" name="Google Shape;705;p29"/>
              <p:cNvSpPr txBox="1"/>
              <p:nvPr/>
            </p:nvSpPr>
            <p:spPr>
              <a:xfrm>
                <a:off x="10726685" y="5795108"/>
                <a:ext cx="1215908" cy="3602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>
                  <a:buClr>
                    <a:srgbClr val="000000"/>
                  </a:buClr>
                </a:pPr>
                <a:r>
                  <a:rPr lang="es-EC" sz="1200" kern="0" dirty="0" smtClean="0">
                    <a:solidFill>
                      <a:srgbClr val="000000"/>
                    </a:solidFill>
                    <a:latin typeface="Roboto"/>
                    <a:ea typeface="Roboto"/>
                    <a:cs typeface="Roboto"/>
                    <a:sym typeface="Roboto"/>
                  </a:rPr>
                  <a:t>Avance:100%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925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Insumos/herramientas</a:t>
            </a:r>
            <a:endParaRPr lang="x-non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349007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4</a:t>
            </a:r>
          </a:p>
          <a:p>
            <a:endParaRPr lang="x-none"/>
          </a:p>
        </p:txBody>
      </p:sp>
      <p:sp>
        <p:nvSpPr>
          <p:cNvPr id="253" name="AutoShape 2" descr="https://cdn-icons-png.flaticon.com/512/2753/2753070.png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grpSp>
        <p:nvGrpSpPr>
          <p:cNvPr id="3072" name="3071 Grupo"/>
          <p:cNvGrpSpPr/>
          <p:nvPr/>
        </p:nvGrpSpPr>
        <p:grpSpPr>
          <a:xfrm>
            <a:off x="512779" y="1108683"/>
            <a:ext cx="10708215" cy="4952849"/>
            <a:chOff x="512779" y="1108683"/>
            <a:chExt cx="10708215" cy="4952849"/>
          </a:xfrm>
        </p:grpSpPr>
        <p:grpSp>
          <p:nvGrpSpPr>
            <p:cNvPr id="255" name="254 Grupo"/>
            <p:cNvGrpSpPr/>
            <p:nvPr/>
          </p:nvGrpSpPr>
          <p:grpSpPr>
            <a:xfrm>
              <a:off x="512779" y="1108683"/>
              <a:ext cx="10708215" cy="4952849"/>
              <a:chOff x="512779" y="1108683"/>
              <a:chExt cx="10708215" cy="4952849"/>
            </a:xfrm>
          </p:grpSpPr>
          <p:grpSp>
            <p:nvGrpSpPr>
              <p:cNvPr id="254" name="253 Grupo"/>
              <p:cNvGrpSpPr/>
              <p:nvPr/>
            </p:nvGrpSpPr>
            <p:grpSpPr>
              <a:xfrm>
                <a:off x="512779" y="1108683"/>
                <a:ext cx="10708215" cy="4952849"/>
                <a:chOff x="512779" y="1108683"/>
                <a:chExt cx="10708215" cy="4952849"/>
              </a:xfrm>
            </p:grpSpPr>
            <p:grpSp>
              <p:nvGrpSpPr>
                <p:cNvPr id="252" name="251 Grupo"/>
                <p:cNvGrpSpPr/>
                <p:nvPr/>
              </p:nvGrpSpPr>
              <p:grpSpPr>
                <a:xfrm>
                  <a:off x="512779" y="1108683"/>
                  <a:ext cx="10708215" cy="4952849"/>
                  <a:chOff x="478108" y="1100850"/>
                  <a:chExt cx="12411160" cy="4952849"/>
                </a:xfrm>
              </p:grpSpPr>
              <p:grpSp>
                <p:nvGrpSpPr>
                  <p:cNvPr id="167" name="166 Grupo"/>
                  <p:cNvGrpSpPr/>
                  <p:nvPr/>
                </p:nvGrpSpPr>
                <p:grpSpPr>
                  <a:xfrm>
                    <a:off x="478108" y="1108683"/>
                    <a:ext cx="8246989" cy="4945016"/>
                    <a:chOff x="1165880" y="1167911"/>
                    <a:chExt cx="8246989" cy="4945016"/>
                  </a:xfrm>
                </p:grpSpPr>
                <p:grpSp>
                  <p:nvGrpSpPr>
                    <p:cNvPr id="59" name="58 Grupo"/>
                    <p:cNvGrpSpPr/>
                    <p:nvPr/>
                  </p:nvGrpSpPr>
                  <p:grpSpPr>
                    <a:xfrm>
                      <a:off x="1194905" y="1167911"/>
                      <a:ext cx="8217964" cy="3239850"/>
                      <a:chOff x="457192" y="1478100"/>
                      <a:chExt cx="8217964" cy="3239850"/>
                    </a:xfrm>
                  </p:grpSpPr>
                  <p:sp>
                    <p:nvSpPr>
                      <p:cNvPr id="60" name="Google Shape;583;p27"/>
                      <p:cNvSpPr/>
                      <p:nvPr/>
                    </p:nvSpPr>
                    <p:spPr>
                      <a:xfrm>
                        <a:off x="6756703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61" name="Google Shape;584;p27"/>
                      <p:cNvSpPr/>
                      <p:nvPr/>
                    </p:nvSpPr>
                    <p:spPr>
                      <a:xfrm>
                        <a:off x="457192" y="317355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62" name="Google Shape;585;p27"/>
                      <p:cNvSpPr/>
                      <p:nvPr/>
                    </p:nvSpPr>
                    <p:spPr>
                      <a:xfrm>
                        <a:off x="2554978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63" name="Google Shape;586;p27"/>
                      <p:cNvSpPr/>
                      <p:nvPr/>
                    </p:nvSpPr>
                    <p:spPr>
                      <a:xfrm>
                        <a:off x="4657234" y="317355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grpSp>
                    <p:nvGrpSpPr>
                      <p:cNvPr id="64" name="Google Shape;587;p27"/>
                      <p:cNvGrpSpPr/>
                      <p:nvPr/>
                    </p:nvGrpSpPr>
                    <p:grpSpPr>
                      <a:xfrm>
                        <a:off x="457192" y="1478100"/>
                        <a:ext cx="2189561" cy="1544400"/>
                        <a:chOff x="457192" y="1478100"/>
                        <a:chExt cx="2189561" cy="1544400"/>
                      </a:xfrm>
                    </p:grpSpPr>
                    <p:sp>
                      <p:nvSpPr>
                        <p:cNvPr id="110" name="Google Shape;588;p27"/>
                        <p:cNvSpPr/>
                        <p:nvPr/>
                      </p:nvSpPr>
                      <p:spPr>
                        <a:xfrm>
                          <a:off x="457192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rgbClr val="FFE07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11" name="Google Shape;589;p27"/>
                        <p:cNvSpPr/>
                        <p:nvPr/>
                      </p:nvSpPr>
                      <p:spPr>
                        <a:xfrm rot="5400000">
                          <a:off x="2366442" y="211897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FFE07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12" name="Google Shape;590;p27"/>
                        <p:cNvSpPr/>
                        <p:nvPr/>
                      </p:nvSpPr>
                      <p:spPr>
                        <a:xfrm>
                          <a:off x="919492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66" name="Google Shape;596;p27"/>
                      <p:cNvGrpSpPr/>
                      <p:nvPr/>
                    </p:nvGrpSpPr>
                    <p:grpSpPr>
                      <a:xfrm>
                        <a:off x="2299184" y="3173550"/>
                        <a:ext cx="2175929" cy="1544400"/>
                        <a:chOff x="2299184" y="3173550"/>
                        <a:chExt cx="2175929" cy="1544400"/>
                      </a:xfrm>
                    </p:grpSpPr>
                    <p:sp>
                      <p:nvSpPr>
                        <p:cNvPr id="103" name="Google Shape;597;p27"/>
                        <p:cNvSpPr/>
                        <p:nvPr/>
                      </p:nvSpPr>
                      <p:spPr>
                        <a:xfrm>
                          <a:off x="2557213" y="317355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rgbClr val="DDFFD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04" name="Google Shape;598;p27"/>
                        <p:cNvSpPr/>
                        <p:nvPr/>
                      </p:nvSpPr>
                      <p:spPr>
                        <a:xfrm rot="16200000" flipH="1">
                          <a:off x="2281523" y="381442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DDFFD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05" name="Google Shape;599;p27"/>
                        <p:cNvSpPr/>
                        <p:nvPr/>
                      </p:nvSpPr>
                      <p:spPr>
                        <a:xfrm>
                          <a:off x="3019513" y="344910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67" name="Google Shape;600;p27"/>
                      <p:cNvGrpSpPr/>
                      <p:nvPr/>
                    </p:nvGrpSpPr>
                    <p:grpSpPr>
                      <a:xfrm>
                        <a:off x="4657234" y="1478100"/>
                        <a:ext cx="2189514" cy="1544400"/>
                        <a:chOff x="4665070" y="1478100"/>
                        <a:chExt cx="2189514" cy="1544400"/>
                      </a:xfrm>
                    </p:grpSpPr>
                    <p:sp>
                      <p:nvSpPr>
                        <p:cNvPr id="100" name="Google Shape;601;p27"/>
                        <p:cNvSpPr/>
                        <p:nvPr/>
                      </p:nvSpPr>
                      <p:spPr>
                        <a:xfrm>
                          <a:off x="4665070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rgbClr val="79C2C1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01" name="Google Shape;602;p27"/>
                        <p:cNvSpPr/>
                        <p:nvPr/>
                      </p:nvSpPr>
                      <p:spPr>
                        <a:xfrm rot="5400000">
                          <a:off x="6574273" y="211897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79C2C1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02" name="Google Shape;603;p27"/>
                        <p:cNvSpPr/>
                        <p:nvPr/>
                      </p:nvSpPr>
                      <p:spPr>
                        <a:xfrm>
                          <a:off x="5127370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68" name="Google Shape;604;p27"/>
                      <p:cNvGrpSpPr/>
                      <p:nvPr/>
                    </p:nvGrpSpPr>
                    <p:grpSpPr>
                      <a:xfrm>
                        <a:off x="6499891" y="3173550"/>
                        <a:ext cx="2175265" cy="1544400"/>
                        <a:chOff x="6499891" y="3173550"/>
                        <a:chExt cx="2175265" cy="1544400"/>
                      </a:xfrm>
                    </p:grpSpPr>
                    <p:grpSp>
                      <p:nvGrpSpPr>
                        <p:cNvPr id="96" name="Google Shape;605;p27"/>
                        <p:cNvGrpSpPr/>
                        <p:nvPr/>
                      </p:nvGrpSpPr>
                      <p:grpSpPr>
                        <a:xfrm>
                          <a:off x="6499891" y="3173550"/>
                          <a:ext cx="2175265" cy="1544400"/>
                          <a:chOff x="6499891" y="3173550"/>
                          <a:chExt cx="2175265" cy="1544400"/>
                        </a:xfrm>
                      </p:grpSpPr>
                      <p:sp>
                        <p:nvSpPr>
                          <p:cNvPr id="98" name="Google Shape;606;p27"/>
                          <p:cNvSpPr/>
                          <p:nvPr/>
                        </p:nvSpPr>
                        <p:spPr>
                          <a:xfrm>
                            <a:off x="6757256" y="3173550"/>
                            <a:ext cx="1917900" cy="1544400"/>
                          </a:xfrm>
                          <a:prstGeom prst="roundRect">
                            <a:avLst>
                              <a:gd name="adj" fmla="val 10604"/>
                            </a:avLst>
                          </a:prstGeom>
                          <a:solidFill>
                            <a:srgbClr val="D8BFEB"/>
                          </a:solidFill>
                          <a:ln w="19050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91425" rIns="91425" bIns="91425" anchor="ctr" anchorCtr="0">
                            <a:noAutofit/>
                          </a:bodyPr>
                          <a:lstStyle/>
                          <a:p>
                            <a:pPr marL="0" marR="0" lvl="0" indent="0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rgbClr val="000000"/>
                              </a:buClr>
                              <a:buSzTx/>
                              <a:buFont typeface="Arial"/>
                              <a:buNone/>
                              <a:tabLst/>
                              <a:defRPr/>
                            </a:pPr>
                            <a:endParaRPr kumimoji="0" sz="1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Arial"/>
                              <a:cs typeface="Arial"/>
                              <a:sym typeface="Arial"/>
                            </a:endParaRPr>
                          </a:p>
                        </p:txBody>
                      </p:sp>
                      <p:sp>
                        <p:nvSpPr>
                          <p:cNvPr id="99" name="Google Shape;607;p27"/>
                          <p:cNvSpPr/>
                          <p:nvPr/>
                        </p:nvSpPr>
                        <p:spPr>
                          <a:xfrm rot="16200000" flipH="1">
                            <a:off x="6481925" y="3863216"/>
                            <a:ext cx="298800" cy="262868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D8BFEB"/>
                          </a:solidFill>
                          <a:ln w="19050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91425" rIns="91425" bIns="91425" anchor="ctr" anchorCtr="0">
                            <a:noAutofit/>
                          </a:bodyPr>
                          <a:lstStyle/>
                          <a:p>
                            <a:pPr marL="0" marR="0" lvl="0" indent="0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rgbClr val="000000"/>
                              </a:buClr>
                              <a:buSzTx/>
                              <a:buFont typeface="Arial"/>
                              <a:buNone/>
                              <a:tabLst/>
                              <a:defRPr/>
                            </a:pPr>
                            <a:endParaRPr kumimoji="0" sz="1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Arial"/>
                              <a:cs typeface="Arial"/>
                              <a:sym typeface="Arial"/>
                            </a:endParaRPr>
                          </a:p>
                        </p:txBody>
                      </p:sp>
                    </p:grpSp>
                    <p:sp>
                      <p:nvSpPr>
                        <p:cNvPr id="97" name="Google Shape;608;p27"/>
                        <p:cNvSpPr/>
                        <p:nvPr/>
                      </p:nvSpPr>
                      <p:spPr>
                        <a:xfrm>
                          <a:off x="7219556" y="344910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72" name="Google Shape;616;p27"/>
                      <p:cNvGrpSpPr/>
                      <p:nvPr/>
                    </p:nvGrpSpPr>
                    <p:grpSpPr>
                      <a:xfrm>
                        <a:off x="561138" y="3314700"/>
                        <a:ext cx="1710000" cy="1113145"/>
                        <a:chOff x="561138" y="3314700"/>
                        <a:chExt cx="1710000" cy="1113145"/>
                      </a:xfrm>
                    </p:grpSpPr>
                    <p:sp>
                      <p:nvSpPr>
                        <p:cNvPr id="91" name="Google Shape;619;p27"/>
                        <p:cNvSpPr txBox="1"/>
                        <p:nvPr/>
                      </p:nvSpPr>
                      <p:spPr>
                        <a:xfrm>
                          <a:off x="561138" y="3946645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Formulario Prueba Piloto</a:t>
                          </a:r>
                        </a:p>
                      </p:txBody>
                    </p:sp>
                    <p:sp>
                      <p:nvSpPr>
                        <p:cNvPr id="89" name="Google Shape;620;p27"/>
                        <p:cNvSpPr/>
                        <p:nvPr/>
                      </p:nvSpPr>
                      <p:spPr>
                        <a:xfrm>
                          <a:off x="1174342" y="331470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DDFFD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kumimoji="0" lang="en" sz="18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4</a:t>
                          </a:r>
                          <a:endParaRPr kumimoji="0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  <p:grpSp>
                    <p:nvGrpSpPr>
                      <p:cNvPr id="73" name="Google Shape;621;p27"/>
                      <p:cNvGrpSpPr/>
                      <p:nvPr/>
                    </p:nvGrpSpPr>
                    <p:grpSpPr>
                      <a:xfrm>
                        <a:off x="4761189" y="3314700"/>
                        <a:ext cx="1710000" cy="1113141"/>
                        <a:chOff x="4761189" y="3314700"/>
                        <a:chExt cx="1710000" cy="1113141"/>
                      </a:xfrm>
                    </p:grpSpPr>
                    <p:sp>
                      <p:nvSpPr>
                        <p:cNvPr id="87" name="Google Shape;624;p27"/>
                        <p:cNvSpPr txBox="1"/>
                        <p:nvPr/>
                      </p:nvSpPr>
                      <p:spPr>
                        <a:xfrm>
                          <a:off x="4761189" y="3946641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Manual del entrevistador</a:t>
                          </a:r>
                        </a:p>
                      </p:txBody>
                    </p:sp>
                    <p:sp>
                      <p:nvSpPr>
                        <p:cNvPr id="85" name="Google Shape;625;p27"/>
                        <p:cNvSpPr/>
                        <p:nvPr/>
                      </p:nvSpPr>
                      <p:spPr>
                        <a:xfrm>
                          <a:off x="5374384" y="331470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D8BFEB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5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  <p:grpSp>
                    <p:nvGrpSpPr>
                      <p:cNvPr id="74" name="Google Shape;626;p27"/>
                      <p:cNvGrpSpPr/>
                      <p:nvPr/>
                    </p:nvGrpSpPr>
                    <p:grpSpPr>
                      <a:xfrm>
                        <a:off x="2561869" y="1619250"/>
                        <a:ext cx="1995823" cy="1326486"/>
                        <a:chOff x="2561869" y="1619250"/>
                        <a:chExt cx="1995823" cy="1326486"/>
                      </a:xfrm>
                    </p:grpSpPr>
                    <p:sp>
                      <p:nvSpPr>
                        <p:cNvPr id="83" name="Google Shape;629;p27"/>
                        <p:cNvSpPr txBox="1"/>
                        <p:nvPr/>
                      </p:nvSpPr>
                      <p:spPr>
                        <a:xfrm>
                          <a:off x="2561869" y="2075385"/>
                          <a:ext cx="1995823" cy="8703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3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Formulario para seguimiento de las operaciones de campo</a:t>
                          </a:r>
                        </a:p>
                      </p:txBody>
                    </p:sp>
                    <p:sp>
                      <p:nvSpPr>
                        <p:cNvPr id="81" name="Google Shape;630;p27"/>
                        <p:cNvSpPr/>
                        <p:nvPr/>
                      </p:nvSpPr>
                      <p:spPr>
                        <a:xfrm>
                          <a:off x="3272128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FFE07D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kumimoji="0" lang="en" sz="18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1</a:t>
                          </a:r>
                          <a:endParaRPr kumimoji="0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  <p:grpSp>
                    <p:nvGrpSpPr>
                      <p:cNvPr id="75" name="Google Shape;631;p27"/>
                      <p:cNvGrpSpPr/>
                      <p:nvPr/>
                    </p:nvGrpSpPr>
                    <p:grpSpPr>
                      <a:xfrm>
                        <a:off x="6901942" y="1619250"/>
                        <a:ext cx="1710000" cy="1065642"/>
                        <a:chOff x="6901942" y="1619250"/>
                        <a:chExt cx="1710000" cy="1065642"/>
                      </a:xfrm>
                    </p:grpSpPr>
                    <p:sp>
                      <p:nvSpPr>
                        <p:cNvPr id="79" name="Google Shape;634;p27"/>
                        <p:cNvSpPr txBox="1"/>
                        <p:nvPr/>
                      </p:nvSpPr>
                      <p:spPr>
                        <a:xfrm>
                          <a:off x="6901942" y="2203692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Formulario de evaluación</a:t>
                          </a:r>
                        </a:p>
                      </p:txBody>
                    </p:sp>
                    <p:sp>
                      <p:nvSpPr>
                        <p:cNvPr id="77" name="Google Shape;635;p27"/>
                        <p:cNvSpPr/>
                        <p:nvPr/>
                      </p:nvSpPr>
                      <p:spPr>
                        <a:xfrm>
                          <a:off x="7480006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79C2C1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kumimoji="0" lang="en" sz="18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2</a:t>
                          </a:r>
                          <a:endParaRPr kumimoji="0" sz="18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13" name="112 Grupo"/>
                    <p:cNvGrpSpPr/>
                    <p:nvPr/>
                  </p:nvGrpSpPr>
                  <p:grpSpPr>
                    <a:xfrm>
                      <a:off x="1165880" y="4568527"/>
                      <a:ext cx="8217411" cy="1544400"/>
                      <a:chOff x="457192" y="1478100"/>
                      <a:chExt cx="8217411" cy="1544400"/>
                    </a:xfrm>
                  </p:grpSpPr>
                  <p:sp>
                    <p:nvSpPr>
                      <p:cNvPr id="114" name="Google Shape;583;p27"/>
                      <p:cNvSpPr/>
                      <p:nvPr/>
                    </p:nvSpPr>
                    <p:spPr>
                      <a:xfrm>
                        <a:off x="6756703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116" name="Google Shape;585;p27"/>
                      <p:cNvSpPr/>
                      <p:nvPr/>
                    </p:nvSpPr>
                    <p:spPr>
                      <a:xfrm>
                        <a:off x="2554978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grpSp>
                    <p:nvGrpSpPr>
                      <p:cNvPr id="118" name="Google Shape;587;p27"/>
                      <p:cNvGrpSpPr/>
                      <p:nvPr/>
                    </p:nvGrpSpPr>
                    <p:grpSpPr>
                      <a:xfrm>
                        <a:off x="457192" y="1478100"/>
                        <a:ext cx="2189563" cy="1544400"/>
                        <a:chOff x="457192" y="1478100"/>
                        <a:chExt cx="2189563" cy="1544400"/>
                      </a:xfrm>
                    </p:grpSpPr>
                    <p:sp>
                      <p:nvSpPr>
                        <p:cNvPr id="164" name="Google Shape;588;p27"/>
                        <p:cNvSpPr/>
                        <p:nvPr/>
                      </p:nvSpPr>
                      <p:spPr>
                        <a:xfrm>
                          <a:off x="457192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65" name="Google Shape;589;p27"/>
                        <p:cNvSpPr/>
                        <p:nvPr/>
                      </p:nvSpPr>
                      <p:spPr>
                        <a:xfrm rot="5400000">
                          <a:off x="2366444" y="211897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66" name="Google Shape;590;p27"/>
                        <p:cNvSpPr/>
                        <p:nvPr/>
                      </p:nvSpPr>
                      <p:spPr>
                        <a:xfrm>
                          <a:off x="919492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121" name="Google Shape;600;p27"/>
                      <p:cNvGrpSpPr/>
                      <p:nvPr/>
                    </p:nvGrpSpPr>
                    <p:grpSpPr>
                      <a:xfrm>
                        <a:off x="4657234" y="1478100"/>
                        <a:ext cx="2189514" cy="1544400"/>
                        <a:chOff x="4665070" y="1478100"/>
                        <a:chExt cx="2189514" cy="1544400"/>
                      </a:xfrm>
                    </p:grpSpPr>
                    <p:sp>
                      <p:nvSpPr>
                        <p:cNvPr id="154" name="Google Shape;601;p27"/>
                        <p:cNvSpPr/>
                        <p:nvPr/>
                      </p:nvSpPr>
                      <p:spPr>
                        <a:xfrm>
                          <a:off x="4665070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rgbClr val="D9AE94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55" name="Google Shape;602;p27"/>
                        <p:cNvSpPr/>
                        <p:nvPr/>
                      </p:nvSpPr>
                      <p:spPr>
                        <a:xfrm rot="5400000">
                          <a:off x="6574273" y="2118975"/>
                          <a:ext cx="297971" cy="262651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D9AE94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56" name="Google Shape;603;p27"/>
                        <p:cNvSpPr/>
                        <p:nvPr/>
                      </p:nvSpPr>
                      <p:spPr>
                        <a:xfrm>
                          <a:off x="5127370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128" name="Google Shape;626;p27"/>
                      <p:cNvGrpSpPr/>
                      <p:nvPr/>
                    </p:nvGrpSpPr>
                    <p:grpSpPr>
                      <a:xfrm>
                        <a:off x="2658928" y="1619250"/>
                        <a:ext cx="1710000" cy="1160641"/>
                        <a:chOff x="2658928" y="1619250"/>
                        <a:chExt cx="1710000" cy="1160641"/>
                      </a:xfrm>
                    </p:grpSpPr>
                    <p:sp>
                      <p:nvSpPr>
                        <p:cNvPr id="137" name="Google Shape;629;p27"/>
                        <p:cNvSpPr txBox="1"/>
                        <p:nvPr/>
                      </p:nvSpPr>
                      <p:spPr>
                        <a:xfrm>
                          <a:off x="2658928" y="2298691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Cronograma</a:t>
                          </a:r>
                        </a:p>
                      </p:txBody>
                    </p:sp>
                    <p:sp>
                      <p:nvSpPr>
                        <p:cNvPr id="135" name="Google Shape;630;p27"/>
                        <p:cNvSpPr/>
                        <p:nvPr/>
                      </p:nvSpPr>
                      <p:spPr>
                        <a:xfrm>
                          <a:off x="3272128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7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  <p:grpSp>
                    <p:nvGrpSpPr>
                      <p:cNvPr id="129" name="Google Shape;631;p27"/>
                      <p:cNvGrpSpPr/>
                      <p:nvPr/>
                    </p:nvGrpSpPr>
                    <p:grpSpPr>
                      <a:xfrm>
                        <a:off x="6860653" y="1619250"/>
                        <a:ext cx="1710000" cy="1160642"/>
                        <a:chOff x="6860653" y="1619250"/>
                        <a:chExt cx="1710000" cy="1160642"/>
                      </a:xfrm>
                    </p:grpSpPr>
                    <p:sp>
                      <p:nvSpPr>
                        <p:cNvPr id="133" name="Google Shape;634;p27"/>
                        <p:cNvSpPr txBox="1"/>
                        <p:nvPr/>
                      </p:nvSpPr>
                      <p:spPr>
                        <a:xfrm>
                          <a:off x="6860653" y="2298692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Presentación Prueba Piloto</a:t>
                          </a:r>
                        </a:p>
                      </p:txBody>
                    </p:sp>
                    <p:sp>
                      <p:nvSpPr>
                        <p:cNvPr id="131" name="Google Shape;635;p27"/>
                        <p:cNvSpPr/>
                        <p:nvPr/>
                      </p:nvSpPr>
                      <p:spPr>
                        <a:xfrm>
                          <a:off x="7480006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D9AE94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8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168" name="167 Grupo"/>
                  <p:cNvGrpSpPr/>
                  <p:nvPr/>
                </p:nvGrpSpPr>
                <p:grpSpPr>
                  <a:xfrm>
                    <a:off x="8842321" y="1100850"/>
                    <a:ext cx="4046947" cy="4945016"/>
                    <a:chOff x="5365922" y="1167911"/>
                    <a:chExt cx="4046947" cy="4945016"/>
                  </a:xfrm>
                </p:grpSpPr>
                <p:grpSp>
                  <p:nvGrpSpPr>
                    <p:cNvPr id="169" name="168 Grupo"/>
                    <p:cNvGrpSpPr/>
                    <p:nvPr/>
                  </p:nvGrpSpPr>
                  <p:grpSpPr>
                    <a:xfrm>
                      <a:off x="5394947" y="1167911"/>
                      <a:ext cx="4017922" cy="3239850"/>
                      <a:chOff x="4657234" y="1478100"/>
                      <a:chExt cx="4017922" cy="3239850"/>
                    </a:xfrm>
                  </p:grpSpPr>
                  <p:sp>
                    <p:nvSpPr>
                      <p:cNvPr id="199" name="Google Shape;583;p27"/>
                      <p:cNvSpPr/>
                      <p:nvPr/>
                    </p:nvSpPr>
                    <p:spPr>
                      <a:xfrm>
                        <a:off x="6756703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2" name="Google Shape;586;p27"/>
                      <p:cNvSpPr/>
                      <p:nvPr/>
                    </p:nvSpPr>
                    <p:spPr>
                      <a:xfrm>
                        <a:off x="4657234" y="317355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grpSp>
                    <p:nvGrpSpPr>
                      <p:cNvPr id="206" name="Google Shape;600;p27"/>
                      <p:cNvGrpSpPr/>
                      <p:nvPr/>
                    </p:nvGrpSpPr>
                    <p:grpSpPr>
                      <a:xfrm>
                        <a:off x="4657234" y="1478100"/>
                        <a:ext cx="2175750" cy="1544400"/>
                        <a:chOff x="4665070" y="1478100"/>
                        <a:chExt cx="2175750" cy="1544400"/>
                      </a:xfrm>
                    </p:grpSpPr>
                    <p:sp>
                      <p:nvSpPr>
                        <p:cNvPr id="239" name="Google Shape;601;p27"/>
                        <p:cNvSpPr/>
                        <p:nvPr/>
                      </p:nvSpPr>
                      <p:spPr>
                        <a:xfrm>
                          <a:off x="4665070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rgbClr val="FFCC97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240" name="Google Shape;602;p27"/>
                        <p:cNvSpPr/>
                        <p:nvPr/>
                      </p:nvSpPr>
                      <p:spPr>
                        <a:xfrm rot="5400000">
                          <a:off x="6560509" y="211897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FFCC97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241" name="Google Shape;603;p27"/>
                        <p:cNvSpPr/>
                        <p:nvPr/>
                      </p:nvSpPr>
                      <p:spPr>
                        <a:xfrm>
                          <a:off x="5127370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207" name="Google Shape;604;p27"/>
                      <p:cNvGrpSpPr/>
                      <p:nvPr/>
                    </p:nvGrpSpPr>
                    <p:grpSpPr>
                      <a:xfrm>
                        <a:off x="6497488" y="3173550"/>
                        <a:ext cx="2177668" cy="1544400"/>
                        <a:chOff x="6497488" y="3173550"/>
                        <a:chExt cx="2177668" cy="1544400"/>
                      </a:xfrm>
                    </p:grpSpPr>
                    <p:grpSp>
                      <p:nvGrpSpPr>
                        <p:cNvPr id="235" name="Google Shape;605;p27"/>
                        <p:cNvGrpSpPr/>
                        <p:nvPr/>
                      </p:nvGrpSpPr>
                      <p:grpSpPr>
                        <a:xfrm>
                          <a:off x="6497488" y="3173550"/>
                          <a:ext cx="2177668" cy="1544400"/>
                          <a:chOff x="6497488" y="3173550"/>
                          <a:chExt cx="2177668" cy="1544400"/>
                        </a:xfrm>
                      </p:grpSpPr>
                      <p:sp>
                        <p:nvSpPr>
                          <p:cNvPr id="237" name="Google Shape;606;p27"/>
                          <p:cNvSpPr/>
                          <p:nvPr/>
                        </p:nvSpPr>
                        <p:spPr>
                          <a:xfrm>
                            <a:off x="6757256" y="3173550"/>
                            <a:ext cx="1917900" cy="1544400"/>
                          </a:xfrm>
                          <a:prstGeom prst="roundRect">
                            <a:avLst>
                              <a:gd name="adj" fmla="val 10604"/>
                            </a:avLst>
                          </a:prstGeom>
                          <a:solidFill>
                            <a:srgbClr val="B1E9E8"/>
                          </a:solidFill>
                          <a:ln w="19050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91425" rIns="91425" bIns="91425" anchor="ctr" anchorCtr="0">
                            <a:noAutofit/>
                          </a:bodyPr>
                          <a:lstStyle/>
                          <a:p>
                            <a:pPr marL="0" marR="0" lvl="0" indent="0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rgbClr val="000000"/>
                              </a:buClr>
                              <a:buSzTx/>
                              <a:buFont typeface="Arial"/>
                              <a:buNone/>
                              <a:tabLst/>
                              <a:defRPr/>
                            </a:pPr>
                            <a:endParaRPr kumimoji="0" sz="1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Arial"/>
                              <a:cs typeface="Arial"/>
                              <a:sym typeface="Arial"/>
                            </a:endParaRPr>
                          </a:p>
                        </p:txBody>
                      </p:sp>
                      <p:sp>
                        <p:nvSpPr>
                          <p:cNvPr id="238" name="Google Shape;607;p27"/>
                          <p:cNvSpPr/>
                          <p:nvPr/>
                        </p:nvSpPr>
                        <p:spPr>
                          <a:xfrm rot="16200000" flipH="1">
                            <a:off x="6479827" y="3814425"/>
                            <a:ext cx="297971" cy="262650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B1E9E8"/>
                          </a:solidFill>
                          <a:ln w="19050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91425" rIns="91425" bIns="91425" anchor="ctr" anchorCtr="0">
                            <a:noAutofit/>
                          </a:bodyPr>
                          <a:lstStyle/>
                          <a:p>
                            <a:pPr marL="0" marR="0" lvl="0" indent="0" defTabSz="91440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rgbClr val="000000"/>
                              </a:buClr>
                              <a:buSzTx/>
                              <a:buFont typeface="Arial"/>
                              <a:buNone/>
                              <a:tabLst/>
                              <a:defRPr/>
                            </a:pPr>
                            <a:endParaRPr kumimoji="0" sz="1400" b="0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Arial"/>
                              <a:cs typeface="Arial"/>
                              <a:sym typeface="Arial"/>
                            </a:endParaRPr>
                          </a:p>
                        </p:txBody>
                      </p:sp>
                    </p:grpSp>
                    <p:sp>
                      <p:nvSpPr>
                        <p:cNvPr id="236" name="Google Shape;608;p27"/>
                        <p:cNvSpPr/>
                        <p:nvPr/>
                      </p:nvSpPr>
                      <p:spPr>
                        <a:xfrm>
                          <a:off x="7219556" y="344910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212" name="Google Shape;621;p27"/>
                      <p:cNvGrpSpPr/>
                      <p:nvPr/>
                    </p:nvGrpSpPr>
                    <p:grpSpPr>
                      <a:xfrm>
                        <a:off x="4761189" y="3314700"/>
                        <a:ext cx="1710000" cy="1113141"/>
                        <a:chOff x="4761189" y="3314700"/>
                        <a:chExt cx="1710000" cy="1113141"/>
                      </a:xfrm>
                    </p:grpSpPr>
                    <p:sp>
                      <p:nvSpPr>
                        <p:cNvPr id="226" name="Google Shape;624;p27"/>
                        <p:cNvSpPr txBox="1"/>
                        <p:nvPr/>
                      </p:nvSpPr>
                      <p:spPr>
                        <a:xfrm>
                          <a:off x="4761189" y="3946641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Oficio Circular</a:t>
                          </a:r>
                        </a:p>
                      </p:txBody>
                    </p:sp>
                    <p:sp>
                      <p:nvSpPr>
                        <p:cNvPr id="224" name="Google Shape;625;p27"/>
                        <p:cNvSpPr/>
                        <p:nvPr/>
                      </p:nvSpPr>
                      <p:spPr>
                        <a:xfrm>
                          <a:off x="5374384" y="331470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B1E9E8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6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  <p:grpSp>
                    <p:nvGrpSpPr>
                      <p:cNvPr id="214" name="Google Shape;631;p27"/>
                      <p:cNvGrpSpPr/>
                      <p:nvPr/>
                    </p:nvGrpSpPr>
                    <p:grpSpPr>
                      <a:xfrm>
                        <a:off x="6888179" y="1619250"/>
                        <a:ext cx="1710000" cy="1065642"/>
                        <a:chOff x="6888179" y="1619250"/>
                        <a:chExt cx="1710000" cy="1065642"/>
                      </a:xfrm>
                    </p:grpSpPr>
                    <p:sp>
                      <p:nvSpPr>
                        <p:cNvPr id="218" name="Google Shape;634;p27"/>
                        <p:cNvSpPr txBox="1"/>
                        <p:nvPr/>
                      </p:nvSpPr>
                      <p:spPr>
                        <a:xfrm>
                          <a:off x="6888179" y="2203692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Formato de informe</a:t>
                          </a:r>
                        </a:p>
                      </p:txBody>
                    </p:sp>
                    <p:sp>
                      <p:nvSpPr>
                        <p:cNvPr id="216" name="Google Shape;635;p27"/>
                        <p:cNvSpPr/>
                        <p:nvPr/>
                      </p:nvSpPr>
                      <p:spPr>
                        <a:xfrm>
                          <a:off x="7480006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rgbClr val="FFCC97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3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70" name="169 Grupo"/>
                    <p:cNvGrpSpPr/>
                    <p:nvPr/>
                  </p:nvGrpSpPr>
                  <p:grpSpPr>
                    <a:xfrm>
                      <a:off x="5365922" y="4568527"/>
                      <a:ext cx="4017369" cy="1544400"/>
                      <a:chOff x="4657234" y="1478100"/>
                      <a:chExt cx="4017369" cy="1544400"/>
                    </a:xfrm>
                  </p:grpSpPr>
                  <p:sp>
                    <p:nvSpPr>
                      <p:cNvPr id="171" name="Google Shape;583;p27"/>
                      <p:cNvSpPr/>
                      <p:nvPr/>
                    </p:nvSpPr>
                    <p:spPr>
                      <a:xfrm>
                        <a:off x="6756703" y="1478100"/>
                        <a:ext cx="1917900" cy="1544400"/>
                      </a:xfrm>
                      <a:prstGeom prst="roundRect">
                        <a:avLst>
                          <a:gd name="adj" fmla="val 10604"/>
                        </a:avLst>
                      </a:prstGeom>
                      <a:solidFill>
                        <a:srgbClr val="EEEEED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Tx/>
                          <a:buFont typeface="Arial"/>
                          <a:buNone/>
                          <a:tabLst/>
                          <a:defRPr/>
                        </a:pPr>
                        <a:endParaRPr kumimoji="0" sz="14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endParaRPr>
                      </a:p>
                    </p:txBody>
                  </p:sp>
                  <p:grpSp>
                    <p:nvGrpSpPr>
                      <p:cNvPr id="175" name="Google Shape;600;p27"/>
                      <p:cNvGrpSpPr/>
                      <p:nvPr/>
                    </p:nvGrpSpPr>
                    <p:grpSpPr>
                      <a:xfrm>
                        <a:off x="4657234" y="1478100"/>
                        <a:ext cx="2175750" cy="1544400"/>
                        <a:chOff x="4665070" y="1478100"/>
                        <a:chExt cx="2175750" cy="1544400"/>
                      </a:xfrm>
                    </p:grpSpPr>
                    <p:sp>
                      <p:nvSpPr>
                        <p:cNvPr id="189" name="Google Shape;601;p27"/>
                        <p:cNvSpPr/>
                        <p:nvPr/>
                      </p:nvSpPr>
                      <p:spPr>
                        <a:xfrm>
                          <a:off x="4665070" y="1478100"/>
                          <a:ext cx="1917900" cy="1544400"/>
                        </a:xfrm>
                        <a:prstGeom prst="roundRect">
                          <a:avLst>
                            <a:gd name="adj" fmla="val 10604"/>
                          </a:avLst>
                        </a:prstGeom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90" name="Google Shape;602;p27"/>
                        <p:cNvSpPr/>
                        <p:nvPr/>
                      </p:nvSpPr>
                      <p:spPr>
                        <a:xfrm rot="5400000">
                          <a:off x="6560509" y="2118975"/>
                          <a:ext cx="297971" cy="262650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191" name="Google Shape;603;p27"/>
                        <p:cNvSpPr/>
                        <p:nvPr/>
                      </p:nvSpPr>
                      <p:spPr>
                        <a:xfrm>
                          <a:off x="5127370" y="1753650"/>
                          <a:ext cx="993300" cy="993300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kumimoji="0" sz="14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grpSp>
                    <p:nvGrpSpPr>
                      <p:cNvPr id="178" name="Google Shape;631;p27"/>
                      <p:cNvGrpSpPr/>
                      <p:nvPr/>
                    </p:nvGrpSpPr>
                    <p:grpSpPr>
                      <a:xfrm>
                        <a:off x="6860653" y="1619250"/>
                        <a:ext cx="1710000" cy="1160642"/>
                        <a:chOff x="6860653" y="1619250"/>
                        <a:chExt cx="1710000" cy="1160642"/>
                      </a:xfrm>
                    </p:grpSpPr>
                    <p:sp>
                      <p:nvSpPr>
                        <p:cNvPr id="182" name="Google Shape;634;p27"/>
                        <p:cNvSpPr txBox="1"/>
                        <p:nvPr/>
                      </p:nvSpPr>
                      <p:spPr>
                        <a:xfrm>
                          <a:off x="6860653" y="2298692"/>
                          <a:ext cx="1710000" cy="48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91425" rIns="91425" bIns="91425" anchor="t" anchorCtr="0">
                          <a:noAutofit/>
                        </a:bodyPr>
                        <a:lstStyle/>
                        <a:p>
                          <a:pPr lvl="0" algn="ctr">
                            <a:buClr>
                              <a:srgbClr val="000000"/>
                            </a:buClr>
                          </a:pPr>
                          <a:r>
                            <a:rPr lang="es-EC" sz="1400" b="1" kern="0" dirty="0">
                              <a:solidFill>
                                <a:srgbClr val="000000"/>
                              </a:solidFill>
                              <a:latin typeface="Roboto"/>
                              <a:ea typeface="Roboto"/>
                              <a:cs typeface="Roboto"/>
                              <a:sym typeface="Roboto"/>
                            </a:rPr>
                            <a:t>Directorio de empresas</a:t>
                          </a:r>
                        </a:p>
                      </p:txBody>
                    </p:sp>
                    <p:sp>
                      <p:nvSpPr>
                        <p:cNvPr id="180" name="Google Shape;635;p27"/>
                        <p:cNvSpPr/>
                        <p:nvPr/>
                      </p:nvSpPr>
                      <p:spPr>
                        <a:xfrm>
                          <a:off x="7480006" y="1619250"/>
                          <a:ext cx="483600" cy="483600"/>
                        </a:xfrm>
                        <a:prstGeom prst="ellipse">
                          <a:avLst/>
                        </a:prstGeom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ln w="19050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91425" rIns="91425" bIns="91425" anchor="ctr" anchorCtr="0">
                          <a:noAutofit/>
                        </a:bodyPr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n" kern="0" dirty="0">
                              <a:solidFill>
                                <a:srgbClr val="000000"/>
                              </a:solidFill>
                              <a:latin typeface="Fira Sans Extra Condensed SemiBold"/>
                              <a:ea typeface="Fira Sans Extra Condensed SemiBold"/>
                              <a:cs typeface="Fira Sans Extra Condensed SemiBold"/>
                              <a:sym typeface="Fira Sans Extra Condensed SemiBold"/>
                            </a:rPr>
                            <a:t>9</a:t>
                          </a:r>
                          <a:endParaRPr kumimoji="0" sz="18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Fira Sans Extra Condensed SemiBold"/>
                            <a:ea typeface="Fira Sans Extra Condensed SemiBold"/>
                            <a:cs typeface="Fira Sans Extra Condensed SemiBold"/>
                            <a:sym typeface="Fira Sans Extra Condensed SemiBold"/>
                          </a:endParaRPr>
                        </a:p>
                      </p:txBody>
                    </p:sp>
                  </p:grpSp>
                </p:grpSp>
              </p:grpSp>
            </p:grpSp>
            <p:pic>
              <p:nvPicPr>
                <p:cNvPr id="3075" name="Picture 3" descr="C:\Users\jgavilanez\Documents\2753070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2097" y="1549401"/>
                  <a:ext cx="640539" cy="6405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6" name="Picture 4" descr="C:\Users\jgavilanez\Documents\4306880.pn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01780" y="1541862"/>
                  <a:ext cx="655614" cy="65561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7" name="Picture 5" descr="C:\Users\jgavilanez\Documents\2753190.png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54627" y="3253891"/>
                  <a:ext cx="644882" cy="6448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78" name="Picture 6" descr="C:\Users\jgavilanez\Documents\3534046.pn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1129" y="1555978"/>
                  <a:ext cx="644983" cy="64498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3079" name="Picture 7" descr="C:\Users\jgavilanez\Documents\4403464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3905" y="3267076"/>
                <a:ext cx="665375" cy="6653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80" name="Picture 8" descr="C:\Users\jgavilanez\Documents\4363485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05327" y="3291935"/>
                <a:ext cx="586252" cy="5862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81" name="Picture 9" descr="C:\Users\jgavilanez\Documents\6120194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880" y="4947165"/>
              <a:ext cx="640539" cy="640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10" descr="C:\Users\jgavilanez\Documents\3652993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553" y="4959103"/>
              <a:ext cx="652695" cy="652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Picture 11" descr="C:\Users\jgavilanez\Documents\1560557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6433" y="4935289"/>
              <a:ext cx="640539" cy="640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704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</TotalTime>
  <Words>428</Words>
  <Application>Microsoft Office PowerPoint</Application>
  <PresentationFormat>Panorámica</PresentationFormat>
  <Paragraphs>86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Fira Sans Extra Condensed Medium</vt:lpstr>
      <vt:lpstr>Fira Sans Extra Condensed SemiBold</vt:lpstr>
      <vt:lpstr>Roboto</vt:lpstr>
      <vt:lpstr>Tema de Office</vt:lpstr>
      <vt:lpstr>Prueba Piloto-ENESEM 2022</vt:lpstr>
      <vt:lpstr>Prueba Piloto - ENESEM 2022</vt:lpstr>
      <vt:lpstr>Muestra de la prueba piloto</vt:lpstr>
      <vt:lpstr>Cronograma</vt:lpstr>
      <vt:lpstr>Insumos/herramientas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INEC Brayan Rodríguez</cp:lastModifiedBy>
  <cp:revision>155</cp:revision>
  <dcterms:created xsi:type="dcterms:W3CDTF">2021-10-01T15:30:25Z</dcterms:created>
  <dcterms:modified xsi:type="dcterms:W3CDTF">2022-11-22T19:53:34Z</dcterms:modified>
</cp:coreProperties>
</file>